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2"/>
  </p:notesMasterIdLst>
  <p:sldIdLst>
    <p:sldId id="301" r:id="rId2"/>
    <p:sldId id="415" r:id="rId3"/>
    <p:sldId id="423" r:id="rId4"/>
    <p:sldId id="376" r:id="rId5"/>
    <p:sldId id="425" r:id="rId6"/>
    <p:sldId id="378" r:id="rId7"/>
    <p:sldId id="391" r:id="rId8"/>
    <p:sldId id="394" r:id="rId9"/>
    <p:sldId id="393" r:id="rId10"/>
    <p:sldId id="365" r:id="rId11"/>
    <p:sldId id="413" r:id="rId12"/>
    <p:sldId id="406" r:id="rId13"/>
    <p:sldId id="388" r:id="rId14"/>
    <p:sldId id="439" r:id="rId15"/>
    <p:sldId id="282" r:id="rId16"/>
    <p:sldId id="444" r:id="rId17"/>
    <p:sldId id="414" r:id="rId18"/>
    <p:sldId id="407" r:id="rId19"/>
    <p:sldId id="450" r:id="rId20"/>
    <p:sldId id="42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1710A-21E7-4006-8F2B-C4B36969C189}" v="3" dt="2022-05-15T18:37:40.119"/>
  </p1510:revLst>
</p1510:revInfo>
</file>

<file path=ppt/tableStyles.xml><?xml version="1.0" encoding="utf-8"?>
<a:tblStyleLst xmlns:a="http://schemas.openxmlformats.org/drawingml/2006/main" def="{5C22544A-7EE6-4342-B048-85BDC9FD1C3A}">
  <a:tblStyle styleId="{F5AB1C69-6EDB-4FF4-983F-18BD219EF322}" styleName="Middels stil 2 – uthev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91" autoAdjust="0"/>
    <p:restoredTop sz="83378" autoAdjust="0"/>
  </p:normalViewPr>
  <p:slideViewPr>
    <p:cSldViewPr snapToGrid="0">
      <p:cViewPr varScale="1">
        <p:scale>
          <a:sx n="56" d="100"/>
          <a:sy n="56" d="100"/>
        </p:scale>
        <p:origin x="804" y="56"/>
      </p:cViewPr>
      <p:guideLst/>
    </p:cSldViewPr>
  </p:slideViewPr>
  <p:notesTextViewPr>
    <p:cViewPr>
      <p:scale>
        <a:sx n="125" d="100"/>
        <a:sy n="125" d="100"/>
      </p:scale>
      <p:origin x="0" y="0"/>
    </p:cViewPr>
  </p:notesTextViewPr>
  <p:sorterViewPr>
    <p:cViewPr varScale="1">
      <p:scale>
        <a:sx n="1" d="1"/>
        <a:sy n="1" d="1"/>
      </p:scale>
      <p:origin x="0" y="-6864"/>
    </p:cViewPr>
  </p:sorterViewPr>
  <p:notesViewPr>
    <p:cSldViewPr snapToGrid="0">
      <p:cViewPr varScale="1">
        <p:scale>
          <a:sx n="51" d="100"/>
          <a:sy n="51" d="100"/>
        </p:scale>
        <p:origin x="2692"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607D8-455B-4B96-9DA5-90D8F15A0F50}" type="datetimeFigureOut">
              <a:rPr lang="en-ZA" smtClean="0"/>
              <a:t>2023/12/07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3193F-28C5-4149-BBB3-750E8B0C62FA}" type="slidenum">
              <a:rPr lang="en-ZA" smtClean="0"/>
              <a:t>‹#›</a:t>
            </a:fld>
            <a:endParaRPr lang="en-ZA"/>
          </a:p>
        </p:txBody>
      </p:sp>
    </p:spTree>
    <p:extLst>
      <p:ext uri="{BB962C8B-B14F-4D97-AF65-F5344CB8AC3E}">
        <p14:creationId xmlns:p14="http://schemas.microsoft.com/office/powerpoint/2010/main" val="298789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10"/>
          </p:nvPr>
        </p:nvSpPr>
        <p:spPr/>
        <p:txBody>
          <a:bodyPr/>
          <a:lstStyle/>
          <a:p>
            <a:fld id="{16C1C5DC-F60A-EC4F-9D31-9B465CF7312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46032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200" kern="1200" dirty="0">
                <a:solidFill>
                  <a:schemeClr val="tx1"/>
                </a:solidFill>
                <a:effectLst/>
                <a:latin typeface="+mn-lt"/>
                <a:ea typeface="+mn-ea"/>
                <a:cs typeface="+mn-cs"/>
              </a:rPr>
              <a:t>Et annet delspørsmål gjaldt forholdet mellom UML-modeller og OWL-ontologier, med fokus på bruken av OWL-ontologier for kobling og kartlegging av heterogene modeller av stedfesta informasjon. Som vi husker fra illustrasjonen av hovedspørsmålet, erkjente vi at modellene ikke kunne harmoniseres fullstendig, og at ytterligere kobling og kartlegging ville være nødvendig. Semantiske webteknologier som OWL og SPARQL har blitt ansett som en verdifull tilnærming for dette formålet.</a:t>
            </a:r>
          </a:p>
          <a:p>
            <a:r>
              <a:rPr lang="nb-NO" sz="1200" kern="1200" dirty="0">
                <a:solidFill>
                  <a:schemeClr val="tx1"/>
                </a:solidFill>
                <a:effectLst/>
                <a:latin typeface="+mn-lt"/>
                <a:ea typeface="+mn-ea"/>
                <a:cs typeface="+mn-cs"/>
              </a:rPr>
              <a:t>For å tilrettelegge UML-modeller for bruk i </a:t>
            </a:r>
            <a:r>
              <a:rPr lang="nb-NO" sz="1200" kern="1200" dirty="0" err="1">
                <a:solidFill>
                  <a:schemeClr val="tx1"/>
                </a:solidFill>
                <a:effectLst/>
                <a:latin typeface="+mn-lt"/>
                <a:ea typeface="+mn-ea"/>
                <a:cs typeface="+mn-cs"/>
              </a:rPr>
              <a:t>Semantic</a:t>
            </a:r>
            <a:r>
              <a:rPr lang="nb-NO" sz="1200" kern="1200" dirty="0">
                <a:solidFill>
                  <a:schemeClr val="tx1"/>
                </a:solidFill>
                <a:effectLst/>
                <a:latin typeface="+mn-lt"/>
                <a:ea typeface="+mn-ea"/>
                <a:cs typeface="+mn-cs"/>
              </a:rPr>
              <a:t> Web, må UML-modellene konverteres til OWL-ontologier, og denne konverteringen var temaet for underforskningsspørsmålet.</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12</a:t>
            </a:fld>
            <a:endParaRPr lang="nb-NO"/>
          </a:p>
        </p:txBody>
      </p:sp>
    </p:spTree>
    <p:extLst>
      <p:ext uri="{BB962C8B-B14F-4D97-AF65-F5344CB8AC3E}">
        <p14:creationId xmlns:p14="http://schemas.microsoft.com/office/powerpoint/2010/main" val="2753486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200" kern="1200" dirty="0">
                <a:solidFill>
                  <a:schemeClr val="tx1"/>
                </a:solidFill>
                <a:effectLst/>
                <a:latin typeface="+mn-lt"/>
                <a:ea typeface="+mn-ea"/>
                <a:cs typeface="+mn-cs"/>
              </a:rPr>
              <a:t>Studiene fant at konverteringer fra UML til OWL er mulige, og har blitt beskrevet i ISO/TC 211-standarder, OGC Testbeds og i relatert forskning. Noen utfordringer ble imidlertid identifisert og var hovedsakelig relatert til grunnleggende forskjeller mellom hvordan UML og OWL beskriver den virkelige verden.</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UML fokuserer på strukturen til informasjon, mens OWL fokuserer på betydningen av begreper. I UML definerer vi for eksempel at et objekt er et rekkverk, og har spesifikke egenskaper, mens et annen objekt er et gjerde og har sine spesifikke egenskaper også. Mens i OWL definerer vi at en ting som har noen definerte egenskaper er et rekkverk, men det kan også være et gjerde på samme tid. Som er mer som vi ser det i den virkelige verden: Det samme objektet kan være et rekkverk og et gjerde. Klassifisering avhenger av konteksten.</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Videre er UML-modeller definert i en lukket verden-antakelse, hvor vi antar at modellen er komplett i den gitte konteksten. Informasjon som ikke passer til modellen vil være </a:t>
            </a:r>
            <a:r>
              <a:rPr lang="nb-NO" sz="1200" kern="1200" dirty="0" err="1">
                <a:solidFill>
                  <a:schemeClr val="tx1"/>
                </a:solidFill>
                <a:effectLst/>
                <a:latin typeface="+mn-lt"/>
                <a:ea typeface="+mn-ea"/>
                <a:cs typeface="+mn-cs"/>
              </a:rPr>
              <a:t>ugyldig.Mens</a:t>
            </a:r>
            <a:r>
              <a:rPr lang="nb-NO" sz="1200" kern="1200" dirty="0">
                <a:solidFill>
                  <a:schemeClr val="tx1"/>
                </a:solidFill>
                <a:effectLst/>
                <a:latin typeface="+mn-lt"/>
                <a:ea typeface="+mn-ea"/>
                <a:cs typeface="+mn-cs"/>
              </a:rPr>
              <a:t> OWL er basert på en åpen verden-antagelse, der hvem som helst kan si hva som helst om ethvert emne. Modellen representerer kun det som er kjent i den gitte konteksten og kan utvides med ytterligere informasjon.</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a:t>
            </a:r>
          </a:p>
          <a:p>
            <a:r>
              <a:rPr lang="nb-NO" sz="1200" kern="1200" dirty="0">
                <a:solidFill>
                  <a:schemeClr val="tx1"/>
                </a:solidFill>
                <a:effectLst/>
                <a:latin typeface="+mn-lt"/>
                <a:ea typeface="+mn-ea"/>
                <a:cs typeface="+mn-cs"/>
              </a:rPr>
              <a:t>På grunn av disse forskjellene er UML-modeller mer restriktive, og representasjoner av UML-restriksjoner er en utfordring for konverteringen fra UML til OWL.</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13</a:t>
            </a:fld>
            <a:endParaRPr lang="nb-NO"/>
          </a:p>
        </p:txBody>
      </p:sp>
    </p:spTree>
    <p:extLst>
      <p:ext uri="{BB962C8B-B14F-4D97-AF65-F5344CB8AC3E}">
        <p14:creationId xmlns:p14="http://schemas.microsoft.com/office/powerpoint/2010/main" val="1548007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200" kern="1200" dirty="0">
                <a:solidFill>
                  <a:schemeClr val="tx1"/>
                </a:solidFill>
                <a:effectLst/>
                <a:latin typeface="+mn-lt"/>
                <a:ea typeface="+mn-ea"/>
                <a:cs typeface="+mn-cs"/>
              </a:rPr>
              <a:t>Den mest essensielle observasjonen fra underforskningsspørsmålet var at behovet for å opprettholde restriksjoner fra UML i OWL vil avhenge av det tiltenkte nivået av informasjonsflyt for de resulterende ontologiene. Vi definerte tre nivåer av informasjonsflyt:</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Ontologier for bruk kun i </a:t>
            </a:r>
            <a:r>
              <a:rPr lang="nb-NO" sz="1200" kern="1200" dirty="0" err="1">
                <a:solidFill>
                  <a:schemeClr val="tx1"/>
                </a:solidFill>
                <a:effectLst/>
                <a:latin typeface="+mn-lt"/>
                <a:ea typeface="+mn-ea"/>
                <a:cs typeface="+mn-cs"/>
              </a:rPr>
              <a:t>Semantic</a:t>
            </a:r>
            <a:r>
              <a:rPr lang="nb-NO" sz="1200" kern="1200" dirty="0">
                <a:solidFill>
                  <a:schemeClr val="tx1"/>
                </a:solidFill>
                <a:effectLst/>
                <a:latin typeface="+mn-lt"/>
                <a:ea typeface="+mn-ea"/>
                <a:cs typeface="+mn-cs"/>
              </a:rPr>
              <a:t> Web, i hvilket tilfelle restriksjoner og den opprinnelige strukturen fra UML-modellene kan oppløses.</a:t>
            </a:r>
          </a:p>
          <a:p>
            <a:r>
              <a:rPr lang="nb-NO" sz="1200" kern="1200" dirty="0">
                <a:solidFill>
                  <a:schemeClr val="tx1"/>
                </a:solidFill>
                <a:effectLst/>
                <a:latin typeface="+mn-lt"/>
                <a:ea typeface="+mn-ea"/>
                <a:cs typeface="+mn-cs"/>
              </a:rPr>
              <a:t>Enveis informasjonsutveksling fra UML-baserte modeller til </a:t>
            </a:r>
            <a:r>
              <a:rPr lang="nb-NO" sz="1200" kern="1200" dirty="0" err="1">
                <a:solidFill>
                  <a:schemeClr val="tx1"/>
                </a:solidFill>
                <a:effectLst/>
                <a:latin typeface="+mn-lt"/>
                <a:ea typeface="+mn-ea"/>
                <a:cs typeface="+mn-cs"/>
              </a:rPr>
              <a:t>Semantic</a:t>
            </a:r>
            <a:r>
              <a:rPr lang="nb-NO" sz="1200" kern="1200" dirty="0">
                <a:solidFill>
                  <a:schemeClr val="tx1"/>
                </a:solidFill>
                <a:effectLst/>
                <a:latin typeface="+mn-lt"/>
                <a:ea typeface="+mn-ea"/>
                <a:cs typeface="+mn-cs"/>
              </a:rPr>
              <a:t> Web. Når det gjelder det første nivået av informasjonsflyt, er det behov for få restriksjoner fra UML-modellen i ontologiene, da de primært vil bli brukt for å beskrive informasjonen.</a:t>
            </a:r>
          </a:p>
          <a:p>
            <a:r>
              <a:rPr lang="nb-NO" sz="1200" kern="1200" dirty="0">
                <a:solidFill>
                  <a:schemeClr val="tx1"/>
                </a:solidFill>
                <a:effectLst/>
                <a:latin typeface="+mn-lt"/>
                <a:ea typeface="+mn-ea"/>
                <a:cs typeface="+mn-cs"/>
              </a:rPr>
              <a:t>Toveis informasjonsutveksling. For dette formålet bør OWL-ontologiene og den originale UML-modellen være så identiske som mulig. Informasjonen må være gyldig i henhold til UML-modellene for å sikre at den kan importeres til depoter definert av UML-modellene. Derfor må konverteringer opprettholde restriksjoner og den opprinnelige strukturen så langt det er mulig.</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Modelldrevne konverteringer fra UML til OWL må vurdere de ulike nivåene av informasjonsflyt og bruke konverteringer som passer for det valgte nivået. Derfor må konverteringsregler og programvare som implementerer reglene være konfigurerbare.</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14</a:t>
            </a:fld>
            <a:endParaRPr lang="nb-NO"/>
          </a:p>
        </p:txBody>
      </p:sp>
    </p:spTree>
    <p:extLst>
      <p:ext uri="{BB962C8B-B14F-4D97-AF65-F5344CB8AC3E}">
        <p14:creationId xmlns:p14="http://schemas.microsoft.com/office/powerpoint/2010/main" val="1935475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BCD9EEA5-D1D0-406A-9FC5-D9B3A5E9ABE6}" type="slidenum">
              <a:rPr lang="nb-NO" smtClean="0"/>
              <a:t>15</a:t>
            </a:fld>
            <a:endParaRPr lang="nb-NO"/>
          </a:p>
        </p:txBody>
      </p:sp>
    </p:spTree>
    <p:extLst>
      <p:ext uri="{BB962C8B-B14F-4D97-AF65-F5344CB8AC3E}">
        <p14:creationId xmlns:p14="http://schemas.microsoft.com/office/powerpoint/2010/main" val="2528605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200" kern="1200" dirty="0">
                <a:solidFill>
                  <a:schemeClr val="tx1"/>
                </a:solidFill>
                <a:effectLst/>
                <a:latin typeface="+mn-lt"/>
                <a:ea typeface="+mn-ea"/>
                <a:cs typeface="+mn-cs"/>
              </a:rPr>
              <a:t>Forskningen indikerte at en full harmonisering ikke ville være den beste løsningen for optimalisert bruk i hvert applikasjonsdomene. De tre applikasjonsdomenene har ulike roller i det digitale romlige miljøet og trenger å beskrive funksjoner fra den virkelige verden i ulike kontekster, med ulike representasjoner.</a:t>
            </a:r>
          </a:p>
          <a:p>
            <a:r>
              <a:rPr lang="nb-NO" sz="1200" kern="1200" dirty="0">
                <a:solidFill>
                  <a:schemeClr val="tx1"/>
                </a:solidFill>
                <a:effectLst/>
                <a:latin typeface="+mn-lt"/>
                <a:ea typeface="+mn-ea"/>
                <a:cs typeface="+mn-cs"/>
              </a:rPr>
              <a:t>Derfor må ytterligere forbedringer av semantisk interoperabilitet oppnås ved å bruke koblingssett basert på semantiske webteknologier for kobling og kartlegging av heterogene informasjonsmodeller. For dette formålet viste forskningen at konverteringer fra UML til OWL kan forbedres, men må konfigureres i henhold til informasjonsflyten.</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Selv om modellene ikke kan harmoniseres helt, bør de være så harmoniserte som mulig. Enhver transformasjon fører til tap av informasjon, og modeller som er basert på samme modelleringstilnærming og bruker de samme kjernekonseptene er mer like, og det trengs færre transformasjoner.</a:t>
            </a:r>
          </a:p>
          <a:p>
            <a:r>
              <a:rPr lang="nb-NO" sz="1200" kern="1200" dirty="0">
                <a:solidFill>
                  <a:schemeClr val="tx1"/>
                </a:solidFill>
                <a:effectLst/>
                <a:latin typeface="+mn-lt"/>
                <a:ea typeface="+mn-ea"/>
                <a:cs typeface="+mn-cs"/>
              </a:rPr>
              <a:t>Derfor bør felles modelleringstilnærmingen brukes, og felles kjernekonsepter bør brukes så langt det er mulig. Spesielt bør generelle konsepter for kjernedatatyper brukes i alle domener, og felles konsepter for geometri og stedsreferanser bør etableres og brukes.</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17</a:t>
            </a:fld>
            <a:endParaRPr lang="nb-NO"/>
          </a:p>
        </p:txBody>
      </p:sp>
    </p:spTree>
    <p:extLst>
      <p:ext uri="{BB962C8B-B14F-4D97-AF65-F5344CB8AC3E}">
        <p14:creationId xmlns:p14="http://schemas.microsoft.com/office/powerpoint/2010/main" val="238386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200" kern="1200" dirty="0">
                <a:solidFill>
                  <a:schemeClr val="tx1"/>
                </a:solidFill>
                <a:effectLst/>
                <a:latin typeface="+mn-lt"/>
                <a:ea typeface="+mn-ea"/>
                <a:cs typeface="+mn-cs"/>
              </a:rPr>
              <a:t>For 52 år siden definerte geografen </a:t>
            </a:r>
            <a:r>
              <a:rPr lang="nb-NO" sz="1200" kern="1200" dirty="0" err="1">
                <a:solidFill>
                  <a:schemeClr val="tx1"/>
                </a:solidFill>
                <a:effectLst/>
                <a:latin typeface="+mn-lt"/>
                <a:ea typeface="+mn-ea"/>
                <a:cs typeface="+mn-cs"/>
              </a:rPr>
              <a:t>Waldo</a:t>
            </a:r>
            <a:r>
              <a:rPr lang="nb-NO" sz="1200" kern="1200" dirty="0">
                <a:solidFill>
                  <a:schemeClr val="tx1"/>
                </a:solidFill>
                <a:effectLst/>
                <a:latin typeface="+mn-lt"/>
                <a:ea typeface="+mn-ea"/>
                <a:cs typeface="+mn-cs"/>
              </a:rPr>
              <a:t> R </a:t>
            </a:r>
            <a:r>
              <a:rPr lang="nb-NO" sz="1200" kern="1200" dirty="0" err="1">
                <a:solidFill>
                  <a:schemeClr val="tx1"/>
                </a:solidFill>
                <a:effectLst/>
                <a:latin typeface="+mn-lt"/>
                <a:ea typeface="+mn-ea"/>
                <a:cs typeface="+mn-cs"/>
              </a:rPr>
              <a:t>Tobler</a:t>
            </a:r>
            <a:r>
              <a:rPr lang="nb-NO" sz="1200" kern="1200" dirty="0">
                <a:solidFill>
                  <a:schemeClr val="tx1"/>
                </a:solidFill>
                <a:effectLst/>
                <a:latin typeface="+mn-lt"/>
                <a:ea typeface="+mn-ea"/>
                <a:cs typeface="+mn-cs"/>
              </a:rPr>
              <a:t> sin første </a:t>
            </a:r>
            <a:r>
              <a:rPr lang="nb-NO" sz="1200" kern="1200" dirty="0" err="1">
                <a:solidFill>
                  <a:schemeClr val="tx1"/>
                </a:solidFill>
                <a:effectLst/>
                <a:latin typeface="+mn-lt"/>
                <a:ea typeface="+mn-ea"/>
                <a:cs typeface="+mn-cs"/>
              </a:rPr>
              <a:t>geografilov</a:t>
            </a:r>
            <a:r>
              <a:rPr lang="nb-NO" sz="1200" kern="1200" dirty="0">
                <a:solidFill>
                  <a:schemeClr val="tx1"/>
                </a:solidFill>
                <a:effectLst/>
                <a:latin typeface="+mn-lt"/>
                <a:ea typeface="+mn-ea"/>
                <a:cs typeface="+mn-cs"/>
              </a:rPr>
              <a:t> som</a:t>
            </a:r>
          </a:p>
          <a:p>
            <a:r>
              <a:rPr lang="nb-NO" sz="1200" kern="1200" dirty="0">
                <a:solidFill>
                  <a:schemeClr val="tx1"/>
                </a:solidFill>
                <a:effectLst/>
                <a:latin typeface="+mn-lt"/>
                <a:ea typeface="+mn-ea"/>
                <a:cs typeface="+mn-cs"/>
              </a:rPr>
              <a:t>"alt er relatert til alt annet, men nære ting er mer relatert enn fjerne ting."</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Etter konklusjonene fra forrige lysbilde, kan </a:t>
            </a:r>
            <a:r>
              <a:rPr lang="nb-NO" sz="1200" kern="1200" dirty="0" err="1">
                <a:solidFill>
                  <a:schemeClr val="tx1"/>
                </a:solidFill>
                <a:effectLst/>
                <a:latin typeface="+mn-lt"/>
                <a:ea typeface="+mn-ea"/>
                <a:cs typeface="+mn-cs"/>
              </a:rPr>
              <a:t>Toblers</a:t>
            </a:r>
            <a:r>
              <a:rPr lang="nb-NO" sz="1200" kern="1200" dirty="0">
                <a:solidFill>
                  <a:schemeClr val="tx1"/>
                </a:solidFill>
                <a:effectLst/>
                <a:latin typeface="+mn-lt"/>
                <a:ea typeface="+mn-ea"/>
                <a:cs typeface="+mn-cs"/>
              </a:rPr>
              <a:t> første lov moderniseres til en digital verden med flere representasjoner av virkelige ting, og sier at</a:t>
            </a:r>
          </a:p>
          <a:p>
            <a:r>
              <a:rPr lang="nb-NO" sz="1200" kern="1200" dirty="0">
                <a:solidFill>
                  <a:schemeClr val="tx1"/>
                </a:solidFill>
                <a:effectLst/>
                <a:latin typeface="+mn-lt"/>
                <a:ea typeface="+mn-ea"/>
                <a:cs typeface="+mn-cs"/>
              </a:rPr>
              <a:t>"Enhver digital representasjon av en ting kan knyttes til enhver annen digital representasjon av den samme tingen, men koblinger mellom lignende representasjoner er mer presise enn koblinger mellom forskjellige representasjoner."</a:t>
            </a:r>
          </a:p>
          <a:p>
            <a:r>
              <a:rPr lang="nb-NO" sz="1200" kern="1200" dirty="0">
                <a:solidFill>
                  <a:schemeClr val="tx1"/>
                </a:solidFill>
                <a:effectLst/>
                <a:latin typeface="+mn-lt"/>
                <a:ea typeface="+mn-ea"/>
                <a:cs typeface="+mn-cs"/>
              </a:rPr>
              <a:t>Med andre ord; vi bør strebe mot digitale representasjoner som er så like som mulig.</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18</a:t>
            </a:fld>
            <a:endParaRPr lang="nb-NO"/>
          </a:p>
        </p:txBody>
      </p:sp>
    </p:spTree>
    <p:extLst>
      <p:ext uri="{BB962C8B-B14F-4D97-AF65-F5344CB8AC3E}">
        <p14:creationId xmlns:p14="http://schemas.microsoft.com/office/powerpoint/2010/main" val="2586001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DE83193F-28C5-4149-BBB3-750E8B0C62FA}" type="slidenum">
              <a:rPr lang="en-ZA" smtClean="0"/>
              <a:t>19</a:t>
            </a:fld>
            <a:endParaRPr lang="en-ZA"/>
          </a:p>
        </p:txBody>
      </p:sp>
    </p:spTree>
    <p:extLst>
      <p:ext uri="{BB962C8B-B14F-4D97-AF65-F5344CB8AC3E}">
        <p14:creationId xmlns:p14="http://schemas.microsoft.com/office/powerpoint/2010/main" val="65766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10"/>
          </p:nvPr>
        </p:nvSpPr>
        <p:spPr/>
        <p:txBody>
          <a:bodyPr/>
          <a:lstStyle/>
          <a:p>
            <a:fld id="{16C1C5DC-F60A-EC4F-9D31-9B465CF73120}" type="slidenum">
              <a:rPr lang="en-US" smtClean="0"/>
              <a:pPr/>
              <a:t>20</a:t>
            </a:fld>
            <a:endParaRPr lang="en-US"/>
          </a:p>
        </p:txBody>
      </p:sp>
    </p:spTree>
    <p:extLst>
      <p:ext uri="{BB962C8B-B14F-4D97-AF65-F5344CB8AC3E}">
        <p14:creationId xmlns:p14="http://schemas.microsoft.com/office/powerpoint/2010/main" val="105229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200" kern="1200" dirty="0">
                <a:solidFill>
                  <a:schemeClr val="tx1"/>
                </a:solidFill>
                <a:effectLst/>
                <a:latin typeface="+mn-lt"/>
                <a:ea typeface="+mn-ea"/>
                <a:cs typeface="+mn-cs"/>
              </a:rPr>
              <a:t>Konstruksjoner i den virkelige verden – slik som objektene i veiinfrastrukturen i dette bildet - forholder seg til, påvirker og påvirkes av andre trekk fra natur- og bygningsmiljøet, gjennom deres plassering, form og utstrekning.</a:t>
            </a:r>
          </a:p>
          <a:p>
            <a:r>
              <a:rPr lang="nb-NO" sz="1200" kern="1200" dirty="0">
                <a:solidFill>
                  <a:schemeClr val="tx1"/>
                </a:solidFill>
                <a:effectLst/>
                <a:latin typeface="+mn-lt"/>
                <a:ea typeface="+mn-ea"/>
                <a:cs typeface="+mn-cs"/>
              </a:rPr>
              <a:t>Denne romlige konteksten er avgjørende for representasjonen av det naturlige og bygde miljøet også i et digitalt miljø.</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I løpet av veiens livssyklus involverer prosesser flere applikasjonsdomener der den romlige konteksten er avgjørende. Blant disse er applikasjonsdomenene til GIS, ITS og BIM. De tre applikasjonsdomenene har ulike, men relaterte, roller og håndterer den virkelige verden fra forskjellige perspektiver: Applikasjoner for GIS brukes for det meste til å analysere og presentere det eksisterende naturlige og bygde miljøet, mens applikasjoner for BIM brukes til planlegging, utvikling, konstruksjon og vedlikeholde det bygde miljøet. Til slutt bruker applikasjoner og systemer for ITS informasjonen om det bygde miljøet til å planlegge og kontrollere transport.</a:t>
            </a:r>
          </a:p>
          <a:p>
            <a:r>
              <a:rPr lang="nb-NO" sz="1200" kern="1200" dirty="0">
                <a:solidFill>
                  <a:schemeClr val="tx1"/>
                </a:solidFill>
                <a:effectLst/>
                <a:latin typeface="+mn-lt"/>
                <a:ea typeface="+mn-ea"/>
                <a:cs typeface="+mn-cs"/>
              </a:rPr>
              <a:t>De tre applikasjonsdomenene jobber med det samme fysiske romlige miljøet, men på grunn av de ulike rollene har de ulike syn på den virkelige verden og dens representasjon i et digitalt romlig miljø.</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2</a:t>
            </a:fld>
            <a:endParaRPr lang="nb-NO"/>
          </a:p>
        </p:txBody>
      </p:sp>
    </p:spTree>
    <p:extLst>
      <p:ext uri="{BB962C8B-B14F-4D97-AF65-F5344CB8AC3E}">
        <p14:creationId xmlns:p14="http://schemas.microsoft.com/office/powerpoint/2010/main" val="340743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200" kern="1200" dirty="0">
                <a:solidFill>
                  <a:schemeClr val="tx1"/>
                </a:solidFill>
                <a:effectLst/>
                <a:latin typeface="+mn-lt"/>
                <a:ea typeface="+mn-ea"/>
                <a:cs typeface="+mn-cs"/>
              </a:rPr>
              <a:t>Mens rollene til GIS, ITS og BIM er forskjellige, og applikasjonsdomenene ser den virkelige verden fra forskjellige perspektiver, viser bildet oss at mange av objektene i den virkelige verden de håndterer er de samme. Derfor bør gjenbruk av informasjon på tvers av applikasjonsdomenegrenser være mulig.</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Før denne veien ble bygget, var det stort sett et naturlig miljø, representert i GIS-datasett. Den nye veien ble planlagt, utviklet og bygd med støtte fra BIM-prosesser. Under byggingen skar veien inn i og endret eksisterende natur- og bygningsmiljø og ble en integrert del av et nytt fysisk miljø. Derfor må GIS-datasettene oppdateres med det nye bygde miljøet, så vel som det endrede naturmiljøet. Dessuten trenger ITS-applikasjoner for ruteplanlegging og navigasjon en oppdatert representasjon av veimiljøet, og av restriksjoner for navigasjon, som fartsgrenser og forbudte manøvrer.</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La oss bruke rekkverket i dette bildet som et eksempel: Den digitale representasjonen av et autovern langs en ny vei vil begynne sitt liv i planleggingsstadiet for veien, hvor rekkverket lages i en BIM-applikasjon, som et objekt som skal konstrueres . Objektrepresentasjonen av rekkverket bør senere gjenbrukes i GIS-datasett, for presentasjon på kart, og for eksempel for beregning av støy. Videre trengs det samme rekkverket i HD-kart for ITS som en hindring som kjøretøyer må være oppmerksomme på. De forskjellige domenene trenger spesifikk informasjon om objektet, men de refererer alle til det samme virkelige fenomenet.</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Utfordringen vi står overfor i utveksling og gjenbruk av informasjon er at de ulike applikasjonsdomenene har utviklet informasjonsmodeller med sin spesifikke tolkning av den virkelige verden. For å forstå informasjon på tvers av domenegrenser, trenger vi en felles forståelse av hvordan den virkelige verden beskrives i informasjonsmodeller. Dette gjelder modelleringsspråkene som brukes, terminologien, hvordan geometri og stedsreferanser beskrives, og utvekslingsteknologiene som brukes.</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3</a:t>
            </a:fld>
            <a:endParaRPr lang="nb-NO"/>
          </a:p>
        </p:txBody>
      </p:sp>
    </p:spTree>
    <p:extLst>
      <p:ext uri="{BB962C8B-B14F-4D97-AF65-F5344CB8AC3E}">
        <p14:creationId xmlns:p14="http://schemas.microsoft.com/office/powerpoint/2010/main" val="371399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Vi </a:t>
            </a:r>
            <a:r>
              <a:rPr lang="en-US" sz="1200" kern="1200" dirty="0" err="1">
                <a:solidFill>
                  <a:schemeClr val="tx1"/>
                </a:solidFill>
                <a:effectLst/>
                <a:latin typeface="+mn-lt"/>
                <a:ea typeface="+mn-ea"/>
                <a:cs typeface="+mn-cs"/>
              </a:rPr>
              <a:t>må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bruke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litt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innledningvis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grunnleggende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teori</a:t>
            </a:r>
            <a:r>
              <a:rPr lang="en-US" sz="1200" kern="1200" dirty="0">
                <a:solidFill>
                  <a:schemeClr val="tx1"/>
                </a:solidFill>
                <a:effectLst/>
                <a:latin typeface="+mn-lt"/>
                <a:ea typeface="+mn-ea"/>
                <a:cs typeface="+mn-cs"/>
              </a:rPr>
              <a:t>.</a:t>
            </a:r>
            <a:endParaRPr lang="nb-NO" sz="1200"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Hierarkiet av data, informasjon, kunnskap og visdom er blitt beskrevet som en pyramide, der data er på lavere nivå, etterfulgt av informasjon og kunnskap, og visdom på toppen. Hvert nivå i hierarkiet, om vi starter fra toppen, er avhengig av nivået nedenfor: visdom oppnås fra kunnskap; kunnskap er hentet fra informasjon; informasjon hentes fra data.</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Data er enkle symboler. For eksempel tallene «90» eller «2».</a:t>
            </a:r>
          </a:p>
          <a:p>
            <a:r>
              <a:rPr lang="nb-NO" sz="1200" kern="1200" dirty="0">
                <a:solidFill>
                  <a:schemeClr val="tx1"/>
                </a:solidFill>
                <a:effectLst/>
                <a:latin typeface="+mn-lt"/>
                <a:ea typeface="+mn-ea"/>
                <a:cs typeface="+mn-cs"/>
              </a:rPr>
              <a:t>Informasjon er data satt i kontekst, der den har en mening. For eksempel fartsgrensen 90 km/t eller utetemperatur 2 grader </a:t>
            </a:r>
            <a:r>
              <a:rPr lang="nb-NO" sz="1200" kern="1200" dirty="0" err="1">
                <a:solidFill>
                  <a:schemeClr val="tx1"/>
                </a:solidFill>
                <a:effectLst/>
                <a:latin typeface="+mn-lt"/>
                <a:ea typeface="+mn-ea"/>
                <a:cs typeface="+mn-cs"/>
              </a:rPr>
              <a:t>Celcius</a:t>
            </a:r>
            <a:r>
              <a:rPr lang="nb-NO" sz="1200" kern="1200" dirty="0">
                <a:solidFill>
                  <a:schemeClr val="tx1"/>
                </a:solidFill>
                <a:effectLst/>
                <a:latin typeface="+mn-lt"/>
                <a:ea typeface="+mn-ea"/>
                <a:cs typeface="+mn-cs"/>
              </a:rPr>
              <a:t>.</a:t>
            </a:r>
          </a:p>
          <a:p>
            <a:r>
              <a:rPr lang="nb-NO" sz="1200" kern="1200" dirty="0">
                <a:solidFill>
                  <a:schemeClr val="tx1"/>
                </a:solidFill>
                <a:effectLst/>
                <a:latin typeface="+mn-lt"/>
                <a:ea typeface="+mn-ea"/>
                <a:cs typeface="+mn-cs"/>
              </a:rPr>
              <a:t>Kunnskap oppnås ved å kombinere informasjon. Et kjøretøy kan for eksempel vite at det er tillatt å kjøre i 90 km/t i henhold til fartsgrensen, men også at det bør redusere hastigheten på grunn av mulige utfordrende forhold fordi utetemperaturen er 2 grader.</a:t>
            </a:r>
          </a:p>
          <a:p>
            <a:r>
              <a:rPr lang="nb-NO" sz="1200" kern="1200" dirty="0">
                <a:solidFill>
                  <a:schemeClr val="tx1"/>
                </a:solidFill>
                <a:effectLst/>
                <a:latin typeface="+mn-lt"/>
                <a:ea typeface="+mn-ea"/>
                <a:cs typeface="+mn-cs"/>
              </a:rPr>
              <a:t>Det siste nivået, visdom, er blitt beskrevet som en rent menneskelig tilstand. Med visdom er vi i stand til å planlegge for fremtiden og anvende kunnskap i nye situasjoner.</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4</a:t>
            </a:fld>
            <a:endParaRPr lang="nb-NO"/>
          </a:p>
        </p:txBody>
      </p:sp>
    </p:spTree>
    <p:extLst>
      <p:ext uri="{BB962C8B-B14F-4D97-AF65-F5344CB8AC3E}">
        <p14:creationId xmlns:p14="http://schemas.microsoft.com/office/powerpoint/2010/main" val="224339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200" kern="1200" dirty="0">
                <a:solidFill>
                  <a:schemeClr val="tx1"/>
                </a:solidFill>
                <a:effectLst/>
                <a:latin typeface="+mn-lt"/>
                <a:ea typeface="+mn-ea"/>
                <a:cs typeface="+mn-cs"/>
              </a:rPr>
              <a:t>Informasjonsmodeller er reglene som trengs for å trekke ut informasjon fra data. Avhandlingen min var basert på en forståelse av begrepet informasjonsmodeller fra Schenk og Wilson i 1994: "... en formell beskrivelse av typer ideer, fakta og prosesser som sammen danner en modell av en del av interessen til den virkelige verden og som gir en eksplisitt sett med tolkningsregler."</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En lignende definisjon ble beskrevet av </a:t>
            </a:r>
            <a:r>
              <a:rPr lang="nb-NO" sz="1200" kern="1200" dirty="0" err="1">
                <a:solidFill>
                  <a:schemeClr val="tx1"/>
                </a:solidFill>
                <a:effectLst/>
                <a:latin typeface="+mn-lt"/>
                <a:ea typeface="+mn-ea"/>
                <a:cs typeface="+mn-cs"/>
              </a:rPr>
              <a:t>Zhao</a:t>
            </a:r>
            <a:r>
              <a:rPr lang="nb-NO" sz="1200" kern="1200" dirty="0">
                <a:solidFill>
                  <a:schemeClr val="tx1"/>
                </a:solidFill>
                <a:effectLst/>
                <a:latin typeface="+mn-lt"/>
                <a:ea typeface="+mn-ea"/>
                <a:cs typeface="+mn-cs"/>
              </a:rPr>
              <a:t> et al i 2011: "... en representasjon av konsepter, relasjoner, begrensninger, regler og operasjoner for å spesifisere datasemantikk for et valgt diskursdomene".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t>
            </a:r>
            <a:r>
              <a:rPr lang="nb-NO" sz="1200" kern="1200" dirty="0">
                <a:solidFill>
                  <a:schemeClr val="tx1"/>
                </a:solidFill>
                <a:effectLst/>
                <a:latin typeface="+mn-lt"/>
                <a:ea typeface="+mn-ea"/>
                <a:cs typeface="+mn-cs"/>
              </a:rPr>
              <a:t>n lignende definisjon er brukt om ontologier i flere sentrale kilder. Litt forenkla kan vi si at informasjonsmodeller og ontologier er ekvivalente begrep.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a:t>
            </a:r>
            <a:r>
              <a:rPr lang="nb-NO" sz="1200" kern="1200" dirty="0" err="1">
                <a:solidFill>
                  <a:schemeClr val="tx1"/>
                </a:solidFill>
                <a:effectLst/>
                <a:latin typeface="+mn-lt"/>
                <a:ea typeface="+mn-ea"/>
                <a:cs typeface="+mn-cs"/>
              </a:rPr>
              <a:t>okabular</a:t>
            </a:r>
            <a:r>
              <a:rPr lang="nb-NO" sz="1200" kern="1200" dirty="0">
                <a:solidFill>
                  <a:schemeClr val="tx1"/>
                </a:solidFill>
                <a:effectLst/>
                <a:latin typeface="+mn-lt"/>
                <a:ea typeface="+mn-ea"/>
                <a:cs typeface="+mn-cs"/>
              </a:rPr>
              <a:t>…</a:t>
            </a:r>
            <a:endParaRPr lang="nb-NO" dirty="0"/>
          </a:p>
        </p:txBody>
      </p:sp>
      <p:sp>
        <p:nvSpPr>
          <p:cNvPr id="4" name="Plassholder for lysbildenummer 3"/>
          <p:cNvSpPr>
            <a:spLocks noGrp="1"/>
          </p:cNvSpPr>
          <p:nvPr>
            <p:ph type="sldNum" sz="quarter" idx="5"/>
          </p:nvPr>
        </p:nvSpPr>
        <p:spPr/>
        <p:txBody>
          <a:bodyPr/>
          <a:lstStyle/>
          <a:p>
            <a:fld id="{DE83193F-28C5-4149-BBB3-750E8B0C62FA}" type="slidenum">
              <a:rPr lang="en-ZA" smtClean="0"/>
              <a:t>5</a:t>
            </a:fld>
            <a:endParaRPr lang="en-ZA"/>
          </a:p>
        </p:txBody>
      </p:sp>
    </p:spTree>
    <p:extLst>
      <p:ext uri="{BB962C8B-B14F-4D97-AF65-F5344CB8AC3E}">
        <p14:creationId xmlns:p14="http://schemas.microsoft.com/office/powerpoint/2010/main" val="59990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200" kern="1200" dirty="0">
                <a:solidFill>
                  <a:schemeClr val="tx1"/>
                </a:solidFill>
                <a:effectLst/>
                <a:latin typeface="+mn-lt"/>
                <a:ea typeface="+mn-ea"/>
                <a:cs typeface="+mn-cs"/>
              </a:rPr>
              <a:t>Definisjonene i forrige lysbilde nevnte "en del av interesse" og "et diskursdomene". Disse begrepene er et viktig fundament for prosessen med informasjonsmodellering. Det er klart at én enkelt modell ikke kan beskrive hvert konsept fra den virkelige verden i enhver sammenheng, vi må definere en del som vi er interessert i, for eksempel et veinett, bygninger eller verktøy.</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Denne figuren, som er tilpasset fra ISO 19101, beskriver prosessen med informasjonsmodellering, der det første trinnet er å velge en del av interesse fra den uklare skyen vi kjenner som den virkelige verden og oppfatte den i en kontekst. Interessedelen blir ofte referert til som et </a:t>
            </a:r>
            <a:r>
              <a:rPr lang="nb-NO" sz="1200" kern="1200" dirty="0" err="1">
                <a:solidFill>
                  <a:schemeClr val="tx1"/>
                </a:solidFill>
                <a:effectLst/>
                <a:latin typeface="+mn-lt"/>
                <a:ea typeface="+mn-ea"/>
                <a:cs typeface="+mn-cs"/>
              </a:rPr>
              <a:t>universe</a:t>
            </a:r>
            <a:r>
              <a:rPr lang="nb-NO" sz="1200" kern="1200" dirty="0">
                <a:solidFill>
                  <a:schemeClr val="tx1"/>
                </a:solidFill>
                <a:effectLst/>
                <a:latin typeface="+mn-lt"/>
                <a:ea typeface="+mn-ea"/>
                <a:cs typeface="+mn-cs"/>
              </a:rPr>
              <a:t> og </a:t>
            </a:r>
            <a:r>
              <a:rPr lang="nb-NO" sz="1200" kern="1200" dirty="0" err="1">
                <a:solidFill>
                  <a:schemeClr val="tx1"/>
                </a:solidFill>
                <a:effectLst/>
                <a:latin typeface="+mn-lt"/>
                <a:ea typeface="+mn-ea"/>
                <a:cs typeface="+mn-cs"/>
              </a:rPr>
              <a:t>discourse</a:t>
            </a:r>
            <a:r>
              <a:rPr lang="nb-NO" sz="1200" kern="1200" dirty="0">
                <a:solidFill>
                  <a:schemeClr val="tx1"/>
                </a:solidFill>
                <a:effectLst/>
                <a:latin typeface="+mn-lt"/>
                <a:ea typeface="+mn-ea"/>
                <a:cs typeface="+mn-cs"/>
              </a:rPr>
              <a:t>.</a:t>
            </a:r>
          </a:p>
          <a:p>
            <a:r>
              <a:rPr lang="nb-NO" sz="1200" kern="1200" dirty="0">
                <a:solidFill>
                  <a:schemeClr val="tx1"/>
                </a:solidFill>
                <a:effectLst/>
                <a:latin typeface="+mn-lt"/>
                <a:ea typeface="+mn-ea"/>
                <a:cs typeface="+mn-cs"/>
              </a:rPr>
              <a:t>Den interessante delen av virkeligheten vil bli definert i en konseptuell modell, men for å skape en formell beskrivelse trenger vi en form for formalisme. Til dette trenger vi et konseptuelt skjemaspråk, som kan beskrive modellen i et konseptuelt skjema. To slike konseptuelle skjemaspråk er </a:t>
            </a:r>
            <a:r>
              <a:rPr lang="nb-NO" sz="1200" kern="1200" dirty="0" err="1">
                <a:solidFill>
                  <a:schemeClr val="tx1"/>
                </a:solidFill>
                <a:effectLst/>
                <a:latin typeface="+mn-lt"/>
                <a:ea typeface="+mn-ea"/>
                <a:cs typeface="+mn-cs"/>
              </a:rPr>
              <a:t>Unified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Modeling</a:t>
            </a:r>
            <a:r>
              <a:rPr lang="nb-NO" sz="1200" kern="1200" dirty="0">
                <a:solidFill>
                  <a:schemeClr val="tx1"/>
                </a:solidFill>
                <a:effectLst/>
                <a:latin typeface="+mn-lt"/>
                <a:ea typeface="+mn-ea"/>
                <a:cs typeface="+mn-cs"/>
              </a:rPr>
              <a:t> Language, UML, og Web </a:t>
            </a:r>
            <a:r>
              <a:rPr lang="nb-NO" sz="1200" kern="1200" dirty="0" err="1">
                <a:solidFill>
                  <a:schemeClr val="tx1"/>
                </a:solidFill>
                <a:effectLst/>
                <a:latin typeface="+mn-lt"/>
                <a:ea typeface="+mn-ea"/>
                <a:cs typeface="+mn-cs"/>
              </a:rPr>
              <a:t>Ontology</a:t>
            </a:r>
            <a:r>
              <a:rPr lang="nb-NO" sz="1200" kern="1200" dirty="0">
                <a:solidFill>
                  <a:schemeClr val="tx1"/>
                </a:solidFill>
                <a:effectLst/>
                <a:latin typeface="+mn-lt"/>
                <a:ea typeface="+mn-ea"/>
                <a:cs typeface="+mn-cs"/>
              </a:rPr>
              <a:t> Language, OWL.</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6</a:t>
            </a:fld>
            <a:endParaRPr lang="nb-NO"/>
          </a:p>
        </p:txBody>
      </p:sp>
    </p:spTree>
    <p:extLst>
      <p:ext uri="{BB962C8B-B14F-4D97-AF65-F5344CB8AC3E}">
        <p14:creationId xmlns:p14="http://schemas.microsoft.com/office/powerpoint/2010/main" val="270492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r>
              <a:rPr lang="it-IT" sz="1800" b="0" i="0" u="none" strike="noStrike" baseline="0" dirty="0">
                <a:latin typeface="Calibri" panose="020F0502020204030204" pitchFamily="34" charset="0"/>
              </a:rPr>
              <a:t>ISO/IEC 2382:2015 (ISO/IEC JTC 1,</a:t>
            </a:r>
          </a:p>
          <a:p>
            <a:pPr algn="l"/>
            <a:r>
              <a:rPr lang="en-US" sz="1800" b="0" i="0" u="none" strike="noStrike" baseline="0" dirty="0">
                <a:latin typeface="Calibri" panose="020F0502020204030204" pitchFamily="34" charset="0"/>
              </a:rPr>
              <a:t>2015) Har </a:t>
            </a:r>
            <a:r>
              <a:rPr lang="en-US" sz="1800" b="0" i="0" u="none" strike="noStrike" baseline="0" dirty="0" err="1">
                <a:latin typeface="Calibri" panose="020F0502020204030204" pitchFamily="34" charset="0"/>
              </a:rPr>
              <a:t>definert</a:t>
            </a:r>
            <a:r>
              <a:rPr lang="en-US" sz="1800" b="0" i="0" u="none" strike="noStrike" baseline="0" dirty="0">
                <a:latin typeface="Calibri" panose="020F0502020204030204" pitchFamily="34" charset="0"/>
              </a:rPr>
              <a:t> </a:t>
            </a:r>
            <a:r>
              <a:rPr lang="en-US" sz="1800" b="0" i="0" u="none" strike="noStrike" baseline="0" dirty="0" err="1">
                <a:latin typeface="Calibri" panose="020F0502020204030204" pitchFamily="34" charset="0"/>
              </a:rPr>
              <a:t>interoperabilitet</a:t>
            </a:r>
            <a:r>
              <a:rPr lang="en-US" sz="1800" b="0" i="0" u="none" strike="noStrike" baseline="0" dirty="0">
                <a:latin typeface="Calibri" panose="020F0502020204030204" pitchFamily="34" charset="0"/>
              </a:rPr>
              <a:t> </a:t>
            </a:r>
            <a:r>
              <a:rPr lang="en-US" sz="1800" b="0" i="0" u="none" strike="noStrike" baseline="0" dirty="0" err="1">
                <a:latin typeface="Calibri" panose="020F0502020204030204" pitchFamily="34" charset="0"/>
              </a:rPr>
              <a:t>som</a:t>
            </a:r>
            <a:r>
              <a:rPr lang="en-US" sz="1800" b="0" i="0" u="none" strike="noStrike" baseline="0" dirty="0">
                <a:latin typeface="Calibri" panose="020F0502020204030204" pitchFamily="34" charset="0"/>
              </a:rPr>
              <a:t> </a:t>
            </a:r>
            <a:r>
              <a:rPr lang="en-US" sz="1800" b="0" i="1" u="none" strike="noStrike" baseline="0" dirty="0">
                <a:latin typeface="Calibri-Italic"/>
              </a:rPr>
              <a:t>“capability to communicate, execute programs, or transfer</a:t>
            </a:r>
          </a:p>
          <a:p>
            <a:pPr algn="l"/>
            <a:r>
              <a:rPr lang="en-US" sz="1800" b="0" i="1" u="none" strike="noStrike" baseline="0" dirty="0">
                <a:latin typeface="Calibri-Italic"/>
              </a:rPr>
              <a:t>data among various functional units in a manner that requires the user to have little or no</a:t>
            </a:r>
          </a:p>
          <a:p>
            <a:pPr algn="l"/>
            <a:r>
              <a:rPr lang="en-US" sz="1800" b="0" i="1" u="none" strike="noStrike" baseline="0" dirty="0">
                <a:latin typeface="Calibri-Italic"/>
              </a:rPr>
              <a:t>knowledge of the unique characteristics of those units”</a:t>
            </a:r>
            <a:r>
              <a:rPr lang="en-US" sz="1800" b="0" i="0" u="none" strike="noStrike" baseline="0" dirty="0">
                <a:latin typeface="Calibri" panose="020F0502020204030204" pitchFamily="34" charset="0"/>
              </a:rPr>
              <a:t>.</a:t>
            </a:r>
          </a:p>
          <a:p>
            <a:pPr algn="l"/>
            <a:endParaRPr lang="en-US" sz="1800" b="0" i="0" u="none" strike="noStrike" baseline="0" dirty="0">
              <a:latin typeface="Calibri" panose="020F0502020204030204" pitchFamily="34" charset="0"/>
            </a:endParaRPr>
          </a:p>
          <a:p>
            <a:pPr algn="l"/>
            <a:r>
              <a:rPr lang="en-US" sz="1800" b="0" i="0" u="none" strike="noStrike" baseline="0" dirty="0" err="1">
                <a:latin typeface="Calibri" panose="020F0502020204030204" pitchFamily="34" charset="0"/>
              </a:rPr>
              <a:t>Nivåene</a:t>
            </a:r>
            <a:r>
              <a:rPr lang="en-US" sz="1800" b="0" i="0" u="none" strike="noStrike" baseline="0" dirty="0">
                <a:latin typeface="Calibri" panose="020F0502020204030204" pitchFamily="34" charset="0"/>
              </a:rPr>
              <a:t> av </a:t>
            </a:r>
            <a:r>
              <a:rPr lang="en-US" sz="1800" b="0" i="0" u="none" strike="noStrike" baseline="0" dirty="0" err="1">
                <a:latin typeface="Calibri" panose="020F0502020204030204" pitchFamily="34" charset="0"/>
              </a:rPr>
              <a:t>konseptuell</a:t>
            </a:r>
            <a:r>
              <a:rPr lang="en-US" sz="1800" b="0" i="0" u="none" strike="noStrike" baseline="0" dirty="0">
                <a:latin typeface="Calibri" panose="020F0502020204030204" pitchFamily="34" charset="0"/>
              </a:rPr>
              <a:t> </a:t>
            </a:r>
            <a:r>
              <a:rPr lang="en-US" sz="1800" b="0" i="0" u="none" strike="noStrike" baseline="0" dirty="0" err="1">
                <a:latin typeface="Calibri" panose="020F0502020204030204" pitchFamily="34" charset="0"/>
              </a:rPr>
              <a:t>interoperabilitet</a:t>
            </a:r>
            <a:r>
              <a:rPr lang="en-US" sz="1800" b="0" i="0" u="none" strike="noStrike" baseline="0" dirty="0">
                <a:latin typeface="Calibri" panose="020F0502020204030204" pitchFamily="34" charset="0"/>
              </a:rPr>
              <a:t> har </a:t>
            </a:r>
            <a:r>
              <a:rPr lang="en-US" sz="1800" b="0" i="0" u="none" strike="noStrike" baseline="0" dirty="0" err="1">
                <a:latin typeface="Calibri" panose="020F0502020204030204" pitchFamily="34" charset="0"/>
              </a:rPr>
              <a:t>blitt</a:t>
            </a:r>
            <a:r>
              <a:rPr lang="en-US" sz="1800" b="0" i="0" u="none" strike="noStrike" baseline="0" dirty="0">
                <a:latin typeface="Calibri" panose="020F0502020204030204" pitchFamily="34" charset="0"/>
              </a:rPr>
              <a:t> </a:t>
            </a:r>
            <a:r>
              <a:rPr lang="en-US" sz="1800" b="0" i="0" u="none" strike="noStrike" baseline="0" dirty="0" err="1">
                <a:latin typeface="Calibri" panose="020F0502020204030204" pitchFamily="34" charset="0"/>
              </a:rPr>
              <a:t>diskutert</a:t>
            </a:r>
            <a:r>
              <a:rPr lang="en-US" sz="1800" b="0" i="0" u="none" strike="noStrike" baseline="0" dirty="0">
                <a:latin typeface="Calibri" panose="020F0502020204030204" pitchFamily="34" charset="0"/>
              </a:rPr>
              <a:t> av mange </a:t>
            </a:r>
            <a:r>
              <a:rPr lang="en-US" sz="1800" b="0" i="0" u="none" strike="noStrike" baseline="0" dirty="0" err="1">
                <a:latin typeface="Calibri" panose="020F0502020204030204" pitchFamily="34" charset="0"/>
              </a:rPr>
              <a:t>forskere</a:t>
            </a:r>
            <a:r>
              <a:rPr lang="en-US" sz="1800" b="0" i="0" u="none" strike="noStrike" baseline="0" dirty="0">
                <a:latin typeface="Calibri" panose="020F0502020204030204" pitchFamily="34" charset="0"/>
              </a:rPr>
              <a:t>, alt </a:t>
            </a:r>
            <a:r>
              <a:rPr lang="en-US" sz="1800" b="0" i="0" u="none" strike="noStrike" baseline="0" dirty="0" err="1">
                <a:latin typeface="Calibri" panose="020F0502020204030204" pitchFamily="34" charset="0"/>
              </a:rPr>
              <a:t>fra</a:t>
            </a:r>
            <a:r>
              <a:rPr lang="en-US" sz="1800" b="0" i="0" u="none" strike="noStrike" baseline="0" dirty="0">
                <a:latin typeface="Calibri" panose="020F0502020204030204" pitchFamily="34" charset="0"/>
              </a:rPr>
              <a:t> </a:t>
            </a:r>
            <a:r>
              <a:rPr lang="en-US" sz="1800" b="0" i="0" u="none" strike="noStrike" baseline="0" dirty="0" err="1">
                <a:latin typeface="Calibri" panose="020F0502020204030204" pitchFamily="34" charset="0"/>
              </a:rPr>
              <a:t>ingen</a:t>
            </a:r>
            <a:r>
              <a:rPr lang="en-US" sz="1800" b="0" i="0" u="none" strike="noStrike" baseline="0" dirty="0">
                <a:latin typeface="Calibri" panose="020F0502020204030204" pitchFamily="34" charset="0"/>
              </a:rPr>
              <a:t> </a:t>
            </a:r>
            <a:r>
              <a:rPr lang="en-US" sz="1800" b="0" i="0" u="none" strike="noStrike" baseline="0" dirty="0" err="1">
                <a:latin typeface="Calibri" panose="020F0502020204030204" pitchFamily="34" charset="0"/>
              </a:rPr>
              <a:t>interoperabilitet</a:t>
            </a:r>
            <a:r>
              <a:rPr lang="en-US" sz="1800" b="0" i="0" u="none" strike="noStrike" baseline="0" dirty="0">
                <a:latin typeface="Calibri" panose="020F0502020204030204" pitchFamily="34" charset="0"/>
              </a:rPr>
              <a:t> </a:t>
            </a:r>
            <a:r>
              <a:rPr lang="en-US" sz="1800" b="0" i="0" u="none" strike="noStrike" baseline="0" dirty="0" err="1">
                <a:latin typeface="Calibri" panose="020F0502020204030204" pitchFamily="34" charset="0"/>
              </a:rPr>
              <a:t>til</a:t>
            </a:r>
            <a:r>
              <a:rPr lang="en-US" sz="1800" b="0" i="0" u="none" strike="noStrike" baseline="0" dirty="0">
                <a:latin typeface="Calibri" panose="020F0502020204030204" pitchFamily="34" charset="0"/>
              </a:rPr>
              <a:t> full </a:t>
            </a:r>
            <a:r>
              <a:rPr lang="en-US" sz="1800" b="0" i="0" u="none" strike="noStrike" baseline="0" dirty="0" err="1">
                <a:latin typeface="Calibri" panose="020F0502020204030204" pitchFamily="34" charset="0"/>
              </a:rPr>
              <a:t>konseptuell</a:t>
            </a:r>
            <a:r>
              <a:rPr lang="en-US" sz="1800" b="0" i="0" u="none" strike="noStrike" baseline="0" dirty="0">
                <a:latin typeface="Calibri" panose="020F0502020204030204" pitchFamily="34" charset="0"/>
              </a:rPr>
              <a:t> </a:t>
            </a:r>
            <a:r>
              <a:rPr lang="en-US" sz="1800" b="0" i="0" u="none" strike="noStrike" baseline="0" dirty="0" err="1">
                <a:latin typeface="Calibri" panose="020F0502020204030204" pitchFamily="34" charset="0"/>
              </a:rPr>
              <a:t>interoperabilitet</a:t>
            </a:r>
            <a:r>
              <a:rPr lang="en-US" sz="1800" b="0" i="0" u="none" strike="noStrike" baseline="0" dirty="0">
                <a:latin typeface="Calibri" panose="020F0502020204030204" pitchFamily="34" charset="0"/>
              </a:rPr>
              <a:t>. De fire </a:t>
            </a:r>
            <a:r>
              <a:rPr lang="en-US" sz="1800" b="0" i="0" u="none" strike="noStrike" baseline="0" dirty="0" err="1">
                <a:latin typeface="Calibri" panose="020F0502020204030204" pitchFamily="34" charset="0"/>
              </a:rPr>
              <a:t>kjernenivåene</a:t>
            </a:r>
            <a:r>
              <a:rPr lang="en-US" sz="1800" b="0" i="0" u="none" strike="noStrike" baseline="0" dirty="0">
                <a:latin typeface="Calibri" panose="020F0502020204030204" pitchFamily="34" charset="0"/>
              </a:rPr>
              <a:t> </a:t>
            </a:r>
            <a:r>
              <a:rPr lang="en-US" sz="1800" b="0" i="0" u="none" strike="noStrike" baseline="0" dirty="0" err="1">
                <a:latin typeface="Calibri" panose="020F0502020204030204" pitchFamily="34" charset="0"/>
              </a:rPr>
              <a:t>er</a:t>
            </a:r>
            <a:r>
              <a:rPr lang="en-US" sz="1800" b="0" i="0" u="none" strike="noStrike" baseline="0" dirty="0">
                <a:latin typeface="Calibri" panose="020F0502020204030204" pitchFamily="34" charset="0"/>
              </a:rPr>
              <a:t>... </a:t>
            </a:r>
            <a:endParaRPr lang="nb-NO" dirty="0"/>
          </a:p>
        </p:txBody>
      </p:sp>
      <p:sp>
        <p:nvSpPr>
          <p:cNvPr id="4" name="Plassholder for lysbildenummer 3"/>
          <p:cNvSpPr>
            <a:spLocks noGrp="1"/>
          </p:cNvSpPr>
          <p:nvPr>
            <p:ph type="sldNum" sz="quarter" idx="5"/>
          </p:nvPr>
        </p:nvSpPr>
        <p:spPr/>
        <p:txBody>
          <a:bodyPr/>
          <a:lstStyle/>
          <a:p>
            <a:fld id="{DE83193F-28C5-4149-BBB3-750E8B0C62FA}" type="slidenum">
              <a:rPr lang="en-ZA" smtClean="0"/>
              <a:t>7</a:t>
            </a:fld>
            <a:endParaRPr lang="en-ZA"/>
          </a:p>
        </p:txBody>
      </p:sp>
    </p:spTree>
    <p:extLst>
      <p:ext uri="{BB962C8B-B14F-4D97-AF65-F5344CB8AC3E}">
        <p14:creationId xmlns:p14="http://schemas.microsoft.com/office/powerpoint/2010/main" val="377911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200" kern="1200" dirty="0">
                <a:solidFill>
                  <a:schemeClr val="tx1"/>
                </a:solidFill>
                <a:effectLst/>
                <a:latin typeface="+mn-lt"/>
                <a:ea typeface="+mn-ea"/>
                <a:cs typeface="+mn-cs"/>
              </a:rPr>
              <a:t>Så hvordan kan vi oppnå denne felles forståelsen?</a:t>
            </a:r>
          </a:p>
          <a:p>
            <a:r>
              <a:rPr lang="nb-NO" sz="1200" kern="1200" dirty="0">
                <a:solidFill>
                  <a:schemeClr val="tx1"/>
                </a:solidFill>
                <a:effectLst/>
                <a:latin typeface="+mn-lt"/>
                <a:ea typeface="+mn-ea"/>
                <a:cs typeface="+mn-cs"/>
              </a:rPr>
              <a:t>Dette var hovedspørsmålet for avhandlingen, formulert som: «Hvordan kan tilnærminger og teknologier for informasjonsmodellering brukes for harmonisering og kobling av konseptuelle modeller for geospatial informasjon fra de tre anvendelsesdomenene GIS, ITS og BIM?»</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Som vi har sett fra de forrige lysbildene, har de tre applikasjonsdomenene forskjellige syn på den virkelige verden. Og mest sannsynlig må de være forskjellige, siden de bruker de digitale representasjonene på forskjellige måter og til forskjellige formål. Vi må erkjenne at en full harmonisering av informasjonsmodeller kanskje ikke er hensiktsmessig. Derfor studerte avhandlingen harmonisering, og kobling, av heterogene modeller, som illustrert i figuren. Vi tilstreber en harmonisering, men erkjenner behovet for kobling i tillegg.</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10</a:t>
            </a:fld>
            <a:endParaRPr lang="nb-NO"/>
          </a:p>
        </p:txBody>
      </p:sp>
    </p:spTree>
    <p:extLst>
      <p:ext uri="{BB962C8B-B14F-4D97-AF65-F5344CB8AC3E}">
        <p14:creationId xmlns:p14="http://schemas.microsoft.com/office/powerpoint/2010/main" val="2486333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171450" lvl="0" indent="-171450">
              <a:buFont typeface="Arial" panose="020B0604020202020204" pitchFamily="34" charset="0"/>
              <a:buChar char="•"/>
            </a:pPr>
            <a:r>
              <a:rPr lang="nb-NO" sz="1200" kern="1200" dirty="0">
                <a:solidFill>
                  <a:schemeClr val="tx1"/>
                </a:solidFill>
                <a:effectLst/>
                <a:latin typeface="+mn-lt"/>
                <a:ea typeface="+mn-ea"/>
                <a:cs typeface="+mn-cs"/>
              </a:rPr>
              <a:t>En state-</a:t>
            </a:r>
            <a:r>
              <a:rPr lang="nb-NO" sz="1200" kern="1200" dirty="0" err="1">
                <a:solidFill>
                  <a:schemeClr val="tx1"/>
                </a:solidFill>
                <a:effectLst/>
                <a:latin typeface="+mn-lt"/>
                <a:ea typeface="+mn-ea"/>
                <a:cs typeface="+mn-cs"/>
              </a:rPr>
              <a:t>of</a:t>
            </a:r>
            <a:r>
              <a:rPr lang="nb-NO" sz="1200" kern="1200" dirty="0">
                <a:solidFill>
                  <a:schemeClr val="tx1"/>
                </a:solidFill>
                <a:effectLst/>
                <a:latin typeface="+mn-lt"/>
                <a:ea typeface="+mn-ea"/>
                <a:cs typeface="+mn-cs"/>
              </a:rPr>
              <a:t>-</a:t>
            </a:r>
            <a:r>
              <a:rPr lang="nb-NO" sz="1200" kern="1200" dirty="0" err="1">
                <a:solidFill>
                  <a:schemeClr val="tx1"/>
                </a:solidFill>
                <a:effectLst/>
                <a:latin typeface="+mn-lt"/>
                <a:ea typeface="+mn-ea"/>
                <a:cs typeface="+mn-cs"/>
              </a:rPr>
              <a:t>the</a:t>
            </a:r>
            <a:r>
              <a:rPr lang="nb-NO" sz="1200" kern="1200" dirty="0">
                <a:solidFill>
                  <a:schemeClr val="tx1"/>
                </a:solidFill>
                <a:effectLst/>
                <a:latin typeface="+mn-lt"/>
                <a:ea typeface="+mn-ea"/>
                <a:cs typeface="+mn-cs"/>
              </a:rPr>
              <a:t>-art-analyse viste at standarder og spesifikasjoner fra alle tre applikasjonsdomenene beskriver modeller av stedfesta informasjon, med ulike tilnærminger og teknologier.</a:t>
            </a:r>
          </a:p>
          <a:p>
            <a:pPr marL="171450" lvl="0" indent="-171450">
              <a:buFont typeface="Arial" panose="020B0604020202020204" pitchFamily="34" charset="0"/>
              <a:buChar char="•"/>
            </a:pPr>
            <a:r>
              <a:rPr lang="nb-NO" sz="1200" kern="1200" dirty="0">
                <a:solidFill>
                  <a:schemeClr val="tx1"/>
                </a:solidFill>
                <a:effectLst/>
                <a:latin typeface="+mn-lt"/>
                <a:ea typeface="+mn-ea"/>
                <a:cs typeface="+mn-cs"/>
              </a:rPr>
              <a:t>En rekke spesifikasjoner finnes i ITS-domenet, men ISO/TC 204-standarden GDF er identifisert som den primære offisielle modellen for geospatial informasjon. Mens navigasjonsdatastandarden er en viktig industristandard. Andre viktige ITS-standarder er TPEG2 og DATEX II for dynamisk informasjon.</a:t>
            </a:r>
          </a:p>
          <a:p>
            <a:pPr marL="171450" lvl="0" indent="-171450">
              <a:buFont typeface="Arial" panose="020B0604020202020204" pitchFamily="34" charset="0"/>
              <a:buChar char="•"/>
            </a:pPr>
            <a:r>
              <a:rPr lang="nb-NO" sz="1200" kern="1200" dirty="0">
                <a:solidFill>
                  <a:schemeClr val="tx1"/>
                </a:solidFill>
                <a:effectLst/>
                <a:latin typeface="+mn-lt"/>
                <a:ea typeface="+mn-ea"/>
                <a:cs typeface="+mn-cs"/>
              </a:rPr>
              <a:t>I BIM-domenet er kjernekonseptene for stedfesta informasjon definert i IFC-spesifikasjonen, utviklet av </a:t>
            </a:r>
            <a:r>
              <a:rPr lang="nb-NO" sz="1200" kern="1200" dirty="0" err="1">
                <a:solidFill>
                  <a:schemeClr val="tx1"/>
                </a:solidFill>
                <a:effectLst/>
                <a:latin typeface="+mn-lt"/>
                <a:ea typeface="+mn-ea"/>
                <a:cs typeface="+mn-cs"/>
              </a:rPr>
              <a:t>buildingSMART</a:t>
            </a:r>
            <a:r>
              <a:rPr lang="nb-NO" sz="1200" kern="1200" dirty="0">
                <a:solidFill>
                  <a:schemeClr val="tx1"/>
                </a:solidFill>
                <a:effectLst/>
                <a:latin typeface="+mn-lt"/>
                <a:ea typeface="+mn-ea"/>
                <a:cs typeface="+mn-cs"/>
              </a:rPr>
              <a:t> og standardisert av ISO/TC 59.</a:t>
            </a:r>
          </a:p>
          <a:p>
            <a:pPr marL="171450" lvl="0" indent="-171450">
              <a:buFont typeface="Arial" panose="020B0604020202020204" pitchFamily="34" charset="0"/>
              <a:buChar char="•"/>
            </a:pPr>
            <a:r>
              <a:rPr lang="nb-NO" sz="1200" kern="1200" dirty="0">
                <a:solidFill>
                  <a:schemeClr val="tx1"/>
                </a:solidFill>
                <a:effectLst/>
                <a:latin typeface="+mn-lt"/>
                <a:ea typeface="+mn-ea"/>
                <a:cs typeface="+mn-cs"/>
              </a:rPr>
              <a:t>I GIS-domenet har ISO/TC 211 og OGC standardisert de grunnleggende konseptene for bruk av MDA og UML i en rekke standarder, og organisasjoner over hele verden har utviklet domenemodeller for stedfesta informasjon basert på disse standardene.</a:t>
            </a:r>
          </a:p>
          <a:p>
            <a:pPr marL="171450" lvl="0" indent="-171450">
              <a:buFont typeface="Arial" panose="020B0604020202020204" pitchFamily="34" charset="0"/>
              <a:buChar char="•"/>
            </a:pPr>
            <a:endParaRPr lang="nb-NO"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nb-NO" sz="1200" kern="1200" dirty="0">
                <a:solidFill>
                  <a:schemeClr val="tx1"/>
                </a:solidFill>
                <a:effectLst/>
                <a:latin typeface="+mn-lt"/>
                <a:ea typeface="+mn-ea"/>
                <a:cs typeface="+mn-cs"/>
              </a:rPr>
              <a:t>En fellesnevner for alle applikasjonsdomener var bruken av UML som det konseptuelle skjemaspråket, og modelleringstilnærminger med en viss grad av MDA.</a:t>
            </a:r>
          </a:p>
          <a:p>
            <a:pPr marL="171450" lvl="0" indent="-171450">
              <a:buFont typeface="Arial" panose="020B0604020202020204" pitchFamily="34" charset="0"/>
              <a:buChar char="•"/>
            </a:pPr>
            <a:r>
              <a:rPr lang="nb-NO" sz="1200" kern="1200" dirty="0">
                <a:solidFill>
                  <a:schemeClr val="tx1"/>
                </a:solidFill>
                <a:effectLst/>
                <a:latin typeface="+mn-lt"/>
                <a:ea typeface="+mn-ea"/>
                <a:cs typeface="+mn-cs"/>
              </a:rPr>
              <a:t>Informasjonsmodelleringstilnærmingen i GIS som standardisert av ISO/TC 211 ble identifisert som den mest strukturerte og komplette tilnærmingen for modellering av stedfesta informasjon.</a:t>
            </a:r>
          </a:p>
          <a:p>
            <a:pPr marL="171450" lvl="0" indent="-171450">
              <a:buFont typeface="Arial" panose="020B0604020202020204" pitchFamily="34" charset="0"/>
              <a:buChar char="•"/>
            </a:pPr>
            <a:r>
              <a:rPr lang="nb-NO" sz="1200" kern="1200" dirty="0">
                <a:solidFill>
                  <a:schemeClr val="tx1"/>
                </a:solidFill>
                <a:effectLst/>
                <a:latin typeface="+mn-lt"/>
                <a:ea typeface="+mn-ea"/>
                <a:cs typeface="+mn-cs"/>
              </a:rPr>
              <a:t>De definerte UML-profilene, MDA-tilnærmingen med spesifiserte nivåer av abstraksjon, modellering og konverteringsregler, og den modulære strukturen, er fordeler sammenlignet med tilnærminger i de to andre applikasjonsdomenene. Imidlertid ble det også funnet mangler i GIS-tilnærmingen, av denne forskningen så vel som andre.</a:t>
            </a:r>
          </a:p>
          <a:p>
            <a:pPr marL="171450" lvl="0" indent="-171450">
              <a:buFont typeface="Arial" panose="020B0604020202020204" pitchFamily="34" charset="0"/>
              <a:buChar char="•"/>
            </a:pPr>
            <a:r>
              <a:rPr lang="nb-NO" sz="1200" kern="1200" dirty="0">
                <a:solidFill>
                  <a:schemeClr val="tx1"/>
                </a:solidFill>
                <a:effectLst/>
                <a:latin typeface="+mn-lt"/>
                <a:ea typeface="+mn-ea"/>
                <a:cs typeface="+mn-cs"/>
              </a:rPr>
              <a:t>Derfor fokuserte den videre forskningen på utvikling av en forbedring av GIS-tilnærmingen, og utvikling av domenemodeller i henhold til den forbedrede tilnærmingen.</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11</a:t>
            </a:fld>
            <a:endParaRPr lang="nb-NO"/>
          </a:p>
        </p:txBody>
      </p:sp>
    </p:spTree>
    <p:extLst>
      <p:ext uri="{BB962C8B-B14F-4D97-AF65-F5344CB8AC3E}">
        <p14:creationId xmlns:p14="http://schemas.microsoft.com/office/powerpoint/2010/main" val="3255763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2C14-1E54-4CB9-BCDF-585C2A1082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5F7570C7-F5D8-4383-9315-F29D5CF43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ZA" dirty="0"/>
          </a:p>
        </p:txBody>
      </p:sp>
      <p:sp>
        <p:nvSpPr>
          <p:cNvPr id="4" name="Date Placeholder 3">
            <a:extLst>
              <a:ext uri="{FF2B5EF4-FFF2-40B4-BE49-F238E27FC236}">
                <a16:creationId xmlns:a16="http://schemas.microsoft.com/office/drawing/2014/main" id="{E9956F11-9B11-427E-A9B4-D28BFE343A7C}"/>
              </a:ext>
            </a:extLst>
          </p:cNvPr>
          <p:cNvSpPr>
            <a:spLocks noGrp="1"/>
          </p:cNvSpPr>
          <p:nvPr>
            <p:ph type="dt" sz="half" idx="10"/>
          </p:nvPr>
        </p:nvSpPr>
        <p:spPr/>
        <p:txBody>
          <a:bodyPr/>
          <a:lstStyle/>
          <a:p>
            <a:fld id="{75738229-E35B-4313-B1DB-E8DCB410327A}" type="datetime1">
              <a:rPr lang="en-ZA" smtClean="0"/>
              <a:t>2023/12/07</a:t>
            </a:fld>
            <a:endParaRPr lang="en-ZA"/>
          </a:p>
        </p:txBody>
      </p:sp>
      <p:sp>
        <p:nvSpPr>
          <p:cNvPr id="5" name="Footer Placeholder 4">
            <a:extLst>
              <a:ext uri="{FF2B5EF4-FFF2-40B4-BE49-F238E27FC236}">
                <a16:creationId xmlns:a16="http://schemas.microsoft.com/office/drawing/2014/main" id="{1771B6FC-2111-48D2-8FC4-944D14891BF1}"/>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C5E5F896-91AA-412B-9AC8-63FFF07B691F}"/>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61588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15BAE4-D5BF-4AE3-99DB-D431F79E85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7B778161-971F-4E11-9E96-C85A95620FE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980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B6985C-25ED-44F3-97C7-CA2990F630E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2C0D0C56-5A88-4524-A150-349E0228D60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765891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43330E-18C4-407F-9062-C9CEF143273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7064249-A26E-4107-BF6A-BF78877BF74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84846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4D458D-8FE8-47DD-8BC9-DBF7EA3FDB9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66E48DE-614A-4FA0-94A6-180789F1C7E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11472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6" name="Picture 5" descr="A picture containing invertebrate, trilobite, outdoor, arthropod&#10;&#10;Description automatically generated">
            <a:extLst>
              <a:ext uri="{FF2B5EF4-FFF2-40B4-BE49-F238E27FC236}">
                <a16:creationId xmlns:a16="http://schemas.microsoft.com/office/drawing/2014/main" id="{2FE4E783-E5BB-4BA9-A8B5-944231CFF5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64097" y="0"/>
            <a:ext cx="5464969" cy="6858000"/>
          </a:xfrm>
          <a:prstGeom prst="rect">
            <a:avLst/>
          </a:prstGeom>
        </p:spPr>
      </p:pic>
      <p:pic>
        <p:nvPicPr>
          <p:cNvPr id="7" name="Picture 6" descr="A picture containing water, riding, outdoor, ocean&#10;&#10;Description automatically generated">
            <a:extLst>
              <a:ext uri="{FF2B5EF4-FFF2-40B4-BE49-F238E27FC236}">
                <a16:creationId xmlns:a16="http://schemas.microsoft.com/office/drawing/2014/main" id="{67DD642A-673B-40BD-A060-18F7886A8B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4536281" cy="6858000"/>
          </a:xfrm>
          <a:prstGeom prst="rect">
            <a:avLst/>
          </a:prstGeom>
        </p:spPr>
      </p:pic>
      <p:pic>
        <p:nvPicPr>
          <p:cNvPr id="8" name="Picture 7" descr="A picture containing building, outdoor&#10;&#10;Description automatically generated">
            <a:extLst>
              <a:ext uri="{FF2B5EF4-FFF2-40B4-BE49-F238E27FC236}">
                <a16:creationId xmlns:a16="http://schemas.microsoft.com/office/drawing/2014/main" id="{3FED6284-567A-4CEB-9ECD-AF765367CBB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36279" y="0"/>
            <a:ext cx="3119441"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9" name="Picture 8" descr="Logo&#10;&#10;Description automatically generated">
            <a:extLst>
              <a:ext uri="{FF2B5EF4-FFF2-40B4-BE49-F238E27FC236}">
                <a16:creationId xmlns:a16="http://schemas.microsoft.com/office/drawing/2014/main" id="{B5071DC9-78CF-493D-AC39-380A2AD8D9D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032367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3B3652-B4BD-4B5B-A1B4-03E89702250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C6FE06D-1106-41C4-B6F1-AEFC041974B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4279145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729A11-5E79-49A6-896C-E2138009152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CCE95DA3-8D84-4808-8135-A7D66594F8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87301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3BDA05-BB43-4F28-A121-00472B4C318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37797" y="0"/>
            <a:ext cx="5054203"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1D505204-F7F4-4828-B6C7-0BF7033C77D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41289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E99F95-2B67-49C3-BCAB-F15A0491C7E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6305A00-D852-4C07-AD65-D22F4F7471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40221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86867B-38EB-43D1-A2D5-D98F3E959A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E8A7519-C105-4628-A809-2FBDE01C691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13679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E191-2680-4F65-9EE4-F9FF900EDCE4}"/>
              </a:ext>
            </a:extLst>
          </p:cNvPr>
          <p:cNvSpPr>
            <a:spLocks noGrp="1"/>
          </p:cNvSpPr>
          <p:nvPr>
            <p:ph type="title"/>
          </p:nvPr>
        </p:nvSpPr>
        <p:spPr>
          <a:xfrm>
            <a:off x="838200" y="365125"/>
            <a:ext cx="10244328"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80B85FB-2E96-44A7-A155-A10CD31B075B}"/>
              </a:ext>
            </a:extLst>
          </p:cNvPr>
          <p:cNvSpPr>
            <a:spLocks noGrp="1"/>
          </p:cNvSpPr>
          <p:nvPr>
            <p:ph idx="1"/>
          </p:nvPr>
        </p:nvSpPr>
        <p:spPr>
          <a:xfrm>
            <a:off x="838200" y="1825625"/>
            <a:ext cx="1024432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19B5F0D-D9FC-4661-9272-9F00CC1D4448}"/>
              </a:ext>
            </a:extLst>
          </p:cNvPr>
          <p:cNvSpPr>
            <a:spLocks noGrp="1"/>
          </p:cNvSpPr>
          <p:nvPr>
            <p:ph type="dt" sz="half" idx="10"/>
          </p:nvPr>
        </p:nvSpPr>
        <p:spPr/>
        <p:txBody>
          <a:bodyPr/>
          <a:lstStyle/>
          <a:p>
            <a:fld id="{B847EE4D-63F5-4A4B-8C9D-E01BD09A41A4}" type="datetime1">
              <a:rPr lang="en-ZA" smtClean="0"/>
              <a:t>2023/12/07</a:t>
            </a:fld>
            <a:endParaRPr lang="en-ZA"/>
          </a:p>
        </p:txBody>
      </p:sp>
      <p:sp>
        <p:nvSpPr>
          <p:cNvPr id="5" name="Footer Placeholder 4">
            <a:extLst>
              <a:ext uri="{FF2B5EF4-FFF2-40B4-BE49-F238E27FC236}">
                <a16:creationId xmlns:a16="http://schemas.microsoft.com/office/drawing/2014/main" id="{1F190FAF-B510-4373-8D5D-1133B686A4F2}"/>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20A61FB-4921-4C71-984E-2B6ECA4DA8E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63715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F169A4-E55F-46BF-A640-96B28BFFB9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FA86224-8BB6-4C2F-A798-67B5B38933F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632478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D387A74-4AD5-4DD8-8EAE-6EE102CD6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57625" cy="6858000"/>
          </a:xfrm>
          <a:prstGeom prst="rect">
            <a:avLst/>
          </a:prstGeom>
        </p:spPr>
      </p:pic>
      <p:pic>
        <p:nvPicPr>
          <p:cNvPr id="8" name="Picture 7" descr="Aerial view of a city&#10;&#10;Description automatically generated with low confidence">
            <a:extLst>
              <a:ext uri="{FF2B5EF4-FFF2-40B4-BE49-F238E27FC236}">
                <a16:creationId xmlns:a16="http://schemas.microsoft.com/office/drawing/2014/main" id="{D31AFBDC-AC86-46D4-B529-C4FED36D2B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21916" y="692728"/>
            <a:ext cx="2926436" cy="4424218"/>
          </a:xfrm>
          <a:prstGeom prst="rect">
            <a:avLst/>
          </a:prstGeom>
          <a:ln w="19050">
            <a:solidFill>
              <a:schemeClr val="bg1"/>
            </a:solidFill>
          </a:ln>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729892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6DB32419-AE9A-4C1C-AF1A-8D42E73006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85CFB0B-8FEE-4C8F-BF8E-F669443CF19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530833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7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F5B042-E413-4CA6-BF30-60A8421BD15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ECB2426-B327-408C-90F6-5937CB240D6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81440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8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FCF13C-2487-484E-B6B3-C85D63161D3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8"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AA69D4DF-718F-4495-ADC8-2C26335D4A6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864343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9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A1B05F-BC82-4237-9F8C-D64082BAF6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8C6BF442-14D3-4B7E-94CE-C10C264883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6502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2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4973E-1109-4F96-A401-D6E3ABDDA84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B7B3054D-1E1E-46A7-9FDE-4438EE83CE1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68339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27515-E763-4868-9DFF-F04BE89B3B3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44A42169-D73D-4A33-A11A-310C8ABCF06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2792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7C3DBA-1DAF-4D66-A4C1-DC92732C659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1D83F38A-5A5D-4E79-8D8F-502158E9E0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328208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5A605-5D09-47B1-A245-62A228E9CD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F704CE51-9E95-4A9B-8B0D-BBA5365EB24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5132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59822"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59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17CFF7E6-D57B-49B8-BA70-FEE6B9EEB3A6}" type="datetime1">
              <a:rPr lang="en-ZA" smtClean="0"/>
              <a:t>2023/12/07</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77133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87225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8810-389B-425C-BC79-5AD7F2D4D358}"/>
              </a:ext>
            </a:extLst>
          </p:cNvPr>
          <p:cNvSpPr>
            <a:spLocks noGrp="1"/>
          </p:cNvSpPr>
          <p:nvPr>
            <p:ph type="title"/>
          </p:nvPr>
        </p:nvSpPr>
        <p:spPr>
          <a:xfrm>
            <a:off x="839788" y="987424"/>
            <a:ext cx="3932237" cy="1069975"/>
          </a:xfrm>
        </p:spPr>
        <p:txBody>
          <a:bodyPr anchor="t"/>
          <a:lstStyle>
            <a:lvl1pPr>
              <a:defRPr sz="3200"/>
            </a:lvl1pPr>
          </a:lstStyle>
          <a:p>
            <a:r>
              <a:rPr lang="en-US" dirty="0"/>
              <a:t>Click to edit Master title style</a:t>
            </a:r>
            <a:endParaRPr lang="en-ZA" dirty="0"/>
          </a:p>
        </p:txBody>
      </p:sp>
      <p:sp>
        <p:nvSpPr>
          <p:cNvPr id="3" name="Content Placeholder 2">
            <a:extLst>
              <a:ext uri="{FF2B5EF4-FFF2-40B4-BE49-F238E27FC236}">
                <a16:creationId xmlns:a16="http://schemas.microsoft.com/office/drawing/2014/main" id="{CC42AF65-3973-4145-8269-E106BD46EB4B}"/>
              </a:ext>
            </a:extLst>
          </p:cNvPr>
          <p:cNvSpPr>
            <a:spLocks noGrp="1"/>
          </p:cNvSpPr>
          <p:nvPr>
            <p:ph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A1A55E1-A5CD-47E8-8BA8-2658D6CB9AD7}"/>
              </a:ext>
            </a:extLst>
          </p:cNvPr>
          <p:cNvSpPr>
            <a:spLocks noGrp="1"/>
          </p:cNvSpPr>
          <p:nvPr>
            <p:ph type="body" sz="half" idx="2"/>
          </p:nvPr>
        </p:nvSpPr>
        <p:spPr>
          <a:xfrm>
            <a:off x="839788" y="2350008"/>
            <a:ext cx="3932237" cy="3518980"/>
          </a:xfrm>
        </p:spPr>
        <p:txBody>
          <a:bodyPr>
            <a:normAutofit/>
          </a:bodyPr>
          <a:lstStyle>
            <a:lvl1pPr marL="0" indent="0">
              <a:lnSpc>
                <a:spcPct val="15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7A45DF2-DB23-400B-84D7-8F4F1B1CC01B}"/>
              </a:ext>
            </a:extLst>
          </p:cNvPr>
          <p:cNvSpPr>
            <a:spLocks noGrp="1"/>
          </p:cNvSpPr>
          <p:nvPr>
            <p:ph type="dt" sz="half" idx="10"/>
          </p:nvPr>
        </p:nvSpPr>
        <p:spPr/>
        <p:txBody>
          <a:bodyPr/>
          <a:lstStyle/>
          <a:p>
            <a:fld id="{A1EBBAED-5B07-42F6-B51D-B159C3EBD4A0}" type="datetime1">
              <a:rPr lang="en-ZA" smtClean="0"/>
              <a:t>2023/12/07</a:t>
            </a:fld>
            <a:endParaRPr lang="en-ZA" dirty="0"/>
          </a:p>
        </p:txBody>
      </p:sp>
      <p:sp>
        <p:nvSpPr>
          <p:cNvPr id="6" name="Footer Placeholder 5">
            <a:extLst>
              <a:ext uri="{FF2B5EF4-FFF2-40B4-BE49-F238E27FC236}">
                <a16:creationId xmlns:a16="http://schemas.microsoft.com/office/drawing/2014/main" id="{B6F48B3D-8719-4BC8-8B94-47067165C175}"/>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274D2502-8AAE-498A-84D6-BC7C05E412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46396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77F7-A6D6-4351-911F-8060E833B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2E4FF77-3A5C-473F-BF6E-53889D73D8F5}"/>
              </a:ext>
            </a:extLst>
          </p:cNvPr>
          <p:cNvSpPr>
            <a:spLocks noGrp="1"/>
          </p:cNvSpPr>
          <p:nvPr>
            <p:ph type="pic"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628BB52-6F34-4855-8545-90EEAD684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3EFE8-7DCC-4CE2-BCF4-9D51FB75F2BF}"/>
              </a:ext>
            </a:extLst>
          </p:cNvPr>
          <p:cNvSpPr>
            <a:spLocks noGrp="1"/>
          </p:cNvSpPr>
          <p:nvPr>
            <p:ph type="dt" sz="half" idx="10"/>
          </p:nvPr>
        </p:nvSpPr>
        <p:spPr/>
        <p:txBody>
          <a:bodyPr/>
          <a:lstStyle/>
          <a:p>
            <a:fld id="{04CA9662-2392-4390-906C-D0EE7A19F83D}" type="datetime1">
              <a:rPr lang="en-ZA" smtClean="0"/>
              <a:t>2023/12/07</a:t>
            </a:fld>
            <a:endParaRPr lang="en-ZA"/>
          </a:p>
        </p:txBody>
      </p:sp>
      <p:sp>
        <p:nvSpPr>
          <p:cNvPr id="6" name="Footer Placeholder 5">
            <a:extLst>
              <a:ext uri="{FF2B5EF4-FFF2-40B4-BE49-F238E27FC236}">
                <a16:creationId xmlns:a16="http://schemas.microsoft.com/office/drawing/2014/main" id="{F7D83C7A-8E29-47EC-9785-EB257835ED6A}"/>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EAA02277-A5B0-4F7C-B8D0-577E0143BD64}"/>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755561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ACFB-EB91-45E0-BE71-7530D3F5F8DF}"/>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E8ECF10-423D-442A-97A6-70062A3A74D2}"/>
              </a:ext>
            </a:extLst>
          </p:cNvPr>
          <p:cNvSpPr>
            <a:spLocks noGrp="1"/>
          </p:cNvSpPr>
          <p:nvPr>
            <p:ph type="body" orient="vert" idx="1"/>
          </p:nvPr>
        </p:nvSpPr>
        <p:spPr>
          <a:xfrm>
            <a:off x="838200" y="1825625"/>
            <a:ext cx="1027176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BAE1917-4461-45BA-9098-DB814B92C403}"/>
              </a:ext>
            </a:extLst>
          </p:cNvPr>
          <p:cNvSpPr>
            <a:spLocks noGrp="1"/>
          </p:cNvSpPr>
          <p:nvPr>
            <p:ph type="dt" sz="half" idx="10"/>
          </p:nvPr>
        </p:nvSpPr>
        <p:spPr/>
        <p:txBody>
          <a:bodyPr/>
          <a:lstStyle/>
          <a:p>
            <a:fld id="{7850792C-8879-4E45-9602-A77593DB9234}" type="datetime1">
              <a:rPr lang="en-ZA" smtClean="0"/>
              <a:t>2023/12/07</a:t>
            </a:fld>
            <a:endParaRPr lang="en-ZA"/>
          </a:p>
        </p:txBody>
      </p:sp>
      <p:sp>
        <p:nvSpPr>
          <p:cNvPr id="5" name="Footer Placeholder 4">
            <a:extLst>
              <a:ext uri="{FF2B5EF4-FFF2-40B4-BE49-F238E27FC236}">
                <a16:creationId xmlns:a16="http://schemas.microsoft.com/office/drawing/2014/main" id="{FBD1285D-9ECD-4574-ABD5-A21A3A686F90}"/>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6E9F3DAA-F45B-430C-BB53-4CC9BC363BB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20585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B840C-78F9-4613-8EE3-82F143E6E255}"/>
              </a:ext>
            </a:extLst>
          </p:cNvPr>
          <p:cNvSpPr>
            <a:spLocks noGrp="1"/>
          </p:cNvSpPr>
          <p:nvPr>
            <p:ph type="title" orient="vert"/>
          </p:nvPr>
        </p:nvSpPr>
        <p:spPr>
          <a:xfrm>
            <a:off x="8724900" y="1014983"/>
            <a:ext cx="2375916" cy="5161979"/>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25F60FF-70A5-4D4A-9BD7-BC8C1AEBDC07}"/>
              </a:ext>
            </a:extLst>
          </p:cNvPr>
          <p:cNvSpPr>
            <a:spLocks noGrp="1"/>
          </p:cNvSpPr>
          <p:nvPr>
            <p:ph type="body" orient="vert" idx="1"/>
          </p:nvPr>
        </p:nvSpPr>
        <p:spPr>
          <a:xfrm>
            <a:off x="838200" y="1014983"/>
            <a:ext cx="7734300" cy="51619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F5D862E-ACE6-4AB8-87B2-2ACA91F58078}"/>
              </a:ext>
            </a:extLst>
          </p:cNvPr>
          <p:cNvSpPr>
            <a:spLocks noGrp="1"/>
          </p:cNvSpPr>
          <p:nvPr>
            <p:ph type="dt" sz="half" idx="10"/>
          </p:nvPr>
        </p:nvSpPr>
        <p:spPr/>
        <p:txBody>
          <a:bodyPr/>
          <a:lstStyle/>
          <a:p>
            <a:fld id="{6EA7762C-1901-4ABF-BC57-2485F2F37CEB}" type="datetime1">
              <a:rPr lang="en-ZA" smtClean="0"/>
              <a:t>2023/12/07</a:t>
            </a:fld>
            <a:endParaRPr lang="en-ZA"/>
          </a:p>
        </p:txBody>
      </p:sp>
      <p:sp>
        <p:nvSpPr>
          <p:cNvPr id="5" name="Footer Placeholder 4">
            <a:extLst>
              <a:ext uri="{FF2B5EF4-FFF2-40B4-BE49-F238E27FC236}">
                <a16:creationId xmlns:a16="http://schemas.microsoft.com/office/drawing/2014/main" id="{8FDEBC8D-9A47-4D24-85B0-DB78251DC469}"/>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A8B7C1E0-8650-4459-BE15-C0ED21C023CB}"/>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526406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3239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32390" cy="1500187"/>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8D86F881-74A2-460B-B36F-3C4017CDEE1C}" type="datetime1">
              <a:rPr lang="en-ZA" smtClean="0"/>
              <a:t>2023/12/07</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98091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tel, innhold og bilde">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14" name="Plassholder for tekst 7"/>
          <p:cNvSpPr>
            <a:spLocks noGrp="1"/>
          </p:cNvSpPr>
          <p:nvPr>
            <p:ph type="body" sz="quarter" idx="17"/>
          </p:nvPr>
        </p:nvSpPr>
        <p:spPr>
          <a:xfrm>
            <a:off x="1700375" y="699474"/>
            <a:ext cx="7590375" cy="354711"/>
          </a:xfrm>
        </p:spPr>
        <p:txBody>
          <a:bodyPr>
            <a:normAutofit/>
          </a:bodyPr>
          <a:lstStyle>
            <a:lvl1pPr marL="0" indent="0">
              <a:buNone/>
              <a:defRPr sz="2000">
                <a:solidFill>
                  <a:srgbClr val="ED901A"/>
                </a:solidFill>
              </a:defRPr>
            </a:lvl1pPr>
          </a:lstStyle>
          <a:p>
            <a:pPr lvl="0"/>
            <a:r>
              <a:rPr lang="nb-NO"/>
              <a:t>Klikk for å redigere tekststiler i malen</a:t>
            </a:r>
          </a:p>
        </p:txBody>
      </p:sp>
      <p:sp>
        <p:nvSpPr>
          <p:cNvPr id="18" name="Plassholder for innhold 2"/>
          <p:cNvSpPr>
            <a:spLocks noGrp="1"/>
          </p:cNvSpPr>
          <p:nvPr>
            <p:ph idx="1"/>
          </p:nvPr>
        </p:nvSpPr>
        <p:spPr>
          <a:xfrm>
            <a:off x="1698161" y="1777858"/>
            <a:ext cx="5357779" cy="429380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20" name="Plassholder for bilde 3"/>
          <p:cNvSpPr>
            <a:spLocks noGrp="1"/>
          </p:cNvSpPr>
          <p:nvPr>
            <p:ph type="pic" sz="quarter" idx="19"/>
          </p:nvPr>
        </p:nvSpPr>
        <p:spPr>
          <a:xfrm>
            <a:off x="7670249" y="1834333"/>
            <a:ext cx="4175275" cy="4236219"/>
          </a:xfrm>
        </p:spPr>
        <p:txBody>
          <a:bodyPr tIns="1619676"/>
          <a:lstStyle>
            <a:lvl1pPr marL="0" indent="0" algn="ctr">
              <a:buNone/>
              <a:defRPr/>
            </a:lvl1pPr>
          </a:lstStyle>
          <a:p>
            <a:r>
              <a:rPr lang="nb-NO"/>
              <a:t>Klikk ikonet for å legge til et bilde</a:t>
            </a:r>
            <a:endParaRPr lang="en-GB" dirty="0"/>
          </a:p>
        </p:txBody>
      </p:sp>
      <p:sp>
        <p:nvSpPr>
          <p:cNvPr id="10" name="Plassholder for bunntekst 4"/>
          <p:cNvSpPr>
            <a:spLocks noGrp="1"/>
          </p:cNvSpPr>
          <p:nvPr>
            <p:ph type="ftr" sz="quarter" idx="3"/>
          </p:nvPr>
        </p:nvSpPr>
        <p:spPr>
          <a:xfrm>
            <a:off x="2058843" y="6384923"/>
            <a:ext cx="9661440" cy="172125"/>
          </a:xfrm>
          <a:prstGeom prst="rect">
            <a:avLst/>
          </a:prstGeom>
        </p:spPr>
        <p:txBody>
          <a:bodyPr vert="horz" lIns="0" tIns="0" rIns="0" bIns="0" rtlCol="0" anchor="t"/>
          <a:lstStyle>
            <a:lvl1pPr algn="r">
              <a:defRPr sz="1200" b="0">
                <a:solidFill>
                  <a:schemeClr val="tx1"/>
                </a:solidFill>
              </a:defRPr>
            </a:lvl1pPr>
          </a:lstStyle>
          <a:p>
            <a:endParaRPr lang="nb-NO"/>
          </a:p>
        </p:txBody>
      </p:sp>
      <p:sp>
        <p:nvSpPr>
          <p:cNvPr id="11" name="Plassholder for lysbildenummer 5"/>
          <p:cNvSpPr>
            <a:spLocks noGrp="1"/>
          </p:cNvSpPr>
          <p:nvPr>
            <p:ph type="sldNum" sz="quarter" idx="4"/>
          </p:nvPr>
        </p:nvSpPr>
        <p:spPr>
          <a:xfrm>
            <a:off x="11294080" y="6160825"/>
            <a:ext cx="346297" cy="151892"/>
          </a:xfrm>
          <a:prstGeom prst="rect">
            <a:avLst/>
          </a:prstGeom>
        </p:spPr>
        <p:txBody>
          <a:bodyPr vert="horz" lIns="0" tIns="0" rIns="0" bIns="0" rtlCol="0" anchor="t"/>
          <a:lstStyle>
            <a:lvl1pPr algn="r">
              <a:defRPr sz="1200">
                <a:solidFill>
                  <a:schemeClr val="tx1"/>
                </a:solidFill>
              </a:defRPr>
            </a:lvl1pPr>
          </a:lstStyle>
          <a:p>
            <a:fld id="{DDE8D9C2-5F05-44EF-B7C1-1B71CE36FE82}" type="slidenum">
              <a:rPr lang="nb-NO" smtClean="0"/>
              <a:t>‹#›</a:t>
            </a:fld>
            <a:endParaRPr lang="nb-NO"/>
          </a:p>
        </p:txBody>
      </p:sp>
      <p:sp>
        <p:nvSpPr>
          <p:cNvPr id="12" name="Plassholder for dato 3"/>
          <p:cNvSpPr>
            <a:spLocks noGrp="1"/>
          </p:cNvSpPr>
          <p:nvPr>
            <p:ph type="dt" sz="half" idx="2"/>
          </p:nvPr>
        </p:nvSpPr>
        <p:spPr>
          <a:xfrm>
            <a:off x="345268" y="6385408"/>
            <a:ext cx="1367763" cy="172125"/>
          </a:xfrm>
          <a:prstGeom prst="rect">
            <a:avLst/>
          </a:prstGeom>
        </p:spPr>
        <p:txBody>
          <a:bodyPr vert="horz" lIns="0" tIns="0" rIns="0" bIns="0" rtlCol="0" anchor="ctr"/>
          <a:lstStyle>
            <a:lvl1pPr algn="ctr">
              <a:defRPr sz="900" b="0" spc="80" baseline="0">
                <a:solidFill>
                  <a:schemeClr val="bg1"/>
                </a:solidFill>
              </a:defRPr>
            </a:lvl1pPr>
          </a:lstStyle>
          <a:p>
            <a:endParaRPr lang="nb-NO"/>
          </a:p>
        </p:txBody>
      </p:sp>
    </p:spTree>
    <p:extLst>
      <p:ext uri="{BB962C8B-B14F-4D97-AF65-F5344CB8AC3E}">
        <p14:creationId xmlns:p14="http://schemas.microsoft.com/office/powerpoint/2010/main" val="32280666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14" name="Plassholder for lysbildenummer 5"/>
          <p:cNvSpPr txBox="1">
            <a:spLocks/>
          </p:cNvSpPr>
          <p:nvPr userDrawn="1"/>
        </p:nvSpPr>
        <p:spPr>
          <a:xfrm>
            <a:off x="153494" y="6451038"/>
            <a:ext cx="456108" cy="252103"/>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333" b="1" i="0" smtClean="0">
                <a:solidFill>
                  <a:schemeClr val="bg1"/>
                </a:solidFill>
                <a:latin typeface="Arial"/>
                <a:cs typeface="Arial"/>
              </a:rPr>
              <a:pPr algn="ctr"/>
              <a:t>‹#›</a:t>
            </a:fld>
            <a:endParaRPr lang="nb-NO" sz="1333" b="1" i="0" dirty="0">
              <a:solidFill>
                <a:schemeClr val="bg1"/>
              </a:solidFill>
              <a:latin typeface="Arial"/>
              <a:cs typeface="Arial"/>
            </a:endParaRPr>
          </a:p>
        </p:txBody>
      </p:sp>
      <p:sp>
        <p:nvSpPr>
          <p:cNvPr id="5" name="Tittel 1">
            <a:extLst>
              <a:ext uri="{FF2B5EF4-FFF2-40B4-BE49-F238E27FC236}">
                <a16:creationId xmlns:a16="http://schemas.microsoft.com/office/drawing/2014/main" id="{EDDF0375-0873-B843-9EC0-A06479A80FA9}"/>
              </a:ext>
            </a:extLst>
          </p:cNvPr>
          <p:cNvSpPr>
            <a:spLocks noGrp="1"/>
          </p:cNvSpPr>
          <p:nvPr>
            <p:ph type="title"/>
          </p:nvPr>
        </p:nvSpPr>
        <p:spPr>
          <a:xfrm>
            <a:off x="401847" y="397785"/>
            <a:ext cx="11224996" cy="703912"/>
          </a:xfrm>
          <a:prstGeom prst="rect">
            <a:avLst/>
          </a:prstGeom>
        </p:spPr>
        <p:txBody>
          <a:bodyPr wrap="square" lIns="90000" tIns="46800" rIns="90000" bIns="46800" anchor="t" anchorCtr="0">
            <a:spAutoFit/>
          </a:bodyPr>
          <a:lstStyle/>
          <a:p>
            <a:r>
              <a:rPr lang="nb-NO"/>
              <a:t>Klikk for å redigere tittelstil</a:t>
            </a:r>
            <a:endParaRPr lang="nb-NO" dirty="0"/>
          </a:p>
        </p:txBody>
      </p:sp>
      <p:sp>
        <p:nvSpPr>
          <p:cNvPr id="6" name="Plassholder for innhold 2">
            <a:extLst>
              <a:ext uri="{FF2B5EF4-FFF2-40B4-BE49-F238E27FC236}">
                <a16:creationId xmlns:a16="http://schemas.microsoft.com/office/drawing/2014/main" id="{DE8648CE-2671-CD47-B4B1-0ED8BB6803AF}"/>
              </a:ext>
            </a:extLst>
          </p:cNvPr>
          <p:cNvSpPr>
            <a:spLocks noGrp="1"/>
          </p:cNvSpPr>
          <p:nvPr>
            <p:ph idx="1"/>
          </p:nvPr>
        </p:nvSpPr>
        <p:spPr>
          <a:xfrm>
            <a:off x="401847" y="1347021"/>
            <a:ext cx="11224996" cy="4818365"/>
          </a:xfrm>
          <a:prstGeom prst="rect">
            <a:avLst/>
          </a:prstGeom>
        </p:spPr>
        <p:txBody>
          <a:bodyPr lIns="90000" tIns="46800" rIns="90000" bIns="46800">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41249437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o innholdsdeler">
    <p:spTree>
      <p:nvGrpSpPr>
        <p:cNvPr id="1" name=""/>
        <p:cNvGrpSpPr/>
        <p:nvPr/>
      </p:nvGrpSpPr>
      <p:grpSpPr>
        <a:xfrm>
          <a:off x="0" y="0"/>
          <a:ext cx="0" cy="0"/>
          <a:chOff x="0" y="0"/>
          <a:chExt cx="0" cy="0"/>
        </a:xfrm>
      </p:grpSpPr>
      <p:sp>
        <p:nvSpPr>
          <p:cNvPr id="8" name="Tittel 1"/>
          <p:cNvSpPr>
            <a:spLocks noGrp="1"/>
          </p:cNvSpPr>
          <p:nvPr>
            <p:ph type="title"/>
          </p:nvPr>
        </p:nvSpPr>
        <p:spPr>
          <a:xfrm>
            <a:off x="1460735" y="274639"/>
            <a:ext cx="9876539" cy="1143000"/>
          </a:xfrm>
        </p:spPr>
        <p:txBody>
          <a:bodyPr/>
          <a:lstStyle/>
          <a:p>
            <a:r>
              <a:rPr lang="nb-NO" dirty="0"/>
              <a:t>Klikk for å redigere tittelstil</a:t>
            </a:r>
          </a:p>
        </p:txBody>
      </p:sp>
      <p:sp>
        <p:nvSpPr>
          <p:cNvPr id="9" name="Plassholder for innhold 2"/>
          <p:cNvSpPr>
            <a:spLocks noGrp="1"/>
          </p:cNvSpPr>
          <p:nvPr>
            <p:ph sz="half" idx="1"/>
          </p:nvPr>
        </p:nvSpPr>
        <p:spPr>
          <a:xfrm>
            <a:off x="1486283" y="1600201"/>
            <a:ext cx="489046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0" name="Plassholder for innhold 3"/>
          <p:cNvSpPr>
            <a:spLocks noGrp="1"/>
          </p:cNvSpPr>
          <p:nvPr>
            <p:ph sz="half" idx="2"/>
          </p:nvPr>
        </p:nvSpPr>
        <p:spPr>
          <a:xfrm>
            <a:off x="7074283" y="1600201"/>
            <a:ext cx="4898591"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2785669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F47B-981A-45D1-BEEE-5174CC6A86FF}"/>
              </a:ext>
            </a:extLst>
          </p:cNvPr>
          <p:cNvSpPr>
            <a:spLocks noGrp="1"/>
          </p:cNvSpPr>
          <p:nvPr>
            <p:ph type="title"/>
          </p:nvPr>
        </p:nvSpPr>
        <p:spPr>
          <a:xfrm>
            <a:off x="838200" y="365125"/>
            <a:ext cx="10253472"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3E83A15-F50B-4E5E-8FF8-C9BF0C137A89}"/>
              </a:ext>
            </a:extLst>
          </p:cNvPr>
          <p:cNvSpPr>
            <a:spLocks noGrp="1"/>
          </p:cNvSpPr>
          <p:nvPr>
            <p:ph sz="half" idx="1"/>
          </p:nvPr>
        </p:nvSpPr>
        <p:spPr>
          <a:xfrm>
            <a:off x="838200" y="1825625"/>
            <a:ext cx="501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4B1722A5-7DFA-4B71-89C7-660556CB3CEF}"/>
              </a:ext>
            </a:extLst>
          </p:cNvPr>
          <p:cNvSpPr>
            <a:spLocks noGrp="1"/>
          </p:cNvSpPr>
          <p:nvPr>
            <p:ph sz="half" idx="2"/>
          </p:nvPr>
        </p:nvSpPr>
        <p:spPr>
          <a:xfrm>
            <a:off x="6172200" y="1825625"/>
            <a:ext cx="49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94E1208-883E-48B0-804A-9CD9B9C38AF8}"/>
              </a:ext>
            </a:extLst>
          </p:cNvPr>
          <p:cNvSpPr>
            <a:spLocks noGrp="1"/>
          </p:cNvSpPr>
          <p:nvPr>
            <p:ph type="dt" sz="half" idx="10"/>
          </p:nvPr>
        </p:nvSpPr>
        <p:spPr/>
        <p:txBody>
          <a:bodyPr/>
          <a:lstStyle/>
          <a:p>
            <a:fld id="{45D44696-6081-4F16-9A87-D46D3512FE50}" type="datetime1">
              <a:rPr lang="en-ZA" smtClean="0"/>
              <a:t>2023/12/07</a:t>
            </a:fld>
            <a:endParaRPr lang="en-ZA"/>
          </a:p>
        </p:txBody>
      </p:sp>
      <p:sp>
        <p:nvSpPr>
          <p:cNvPr id="6" name="Footer Placeholder 5">
            <a:extLst>
              <a:ext uri="{FF2B5EF4-FFF2-40B4-BE49-F238E27FC236}">
                <a16:creationId xmlns:a16="http://schemas.microsoft.com/office/drawing/2014/main" id="{B485B022-FDC8-4CCB-B1F5-D2719D3AB6ED}"/>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6C7DDBE3-1C8E-4AF1-83C1-9BE3F583199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412081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80E6-B79A-43B7-B9A0-2AA456BC6411}"/>
              </a:ext>
            </a:extLst>
          </p:cNvPr>
          <p:cNvSpPr>
            <a:spLocks noGrp="1"/>
          </p:cNvSpPr>
          <p:nvPr>
            <p:ph type="title"/>
          </p:nvPr>
        </p:nvSpPr>
        <p:spPr>
          <a:xfrm>
            <a:off x="839788" y="365125"/>
            <a:ext cx="10233596"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31D158B-E41B-4D8C-9FF9-2EAA96F821C9}"/>
              </a:ext>
            </a:extLst>
          </p:cNvPr>
          <p:cNvSpPr>
            <a:spLocks noGrp="1"/>
          </p:cNvSpPr>
          <p:nvPr>
            <p:ph type="body" idx="1"/>
          </p:nvPr>
        </p:nvSpPr>
        <p:spPr>
          <a:xfrm>
            <a:off x="839789" y="1681163"/>
            <a:ext cx="50306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16D28-575A-4ABA-A5A7-B48B2DDF97CC}"/>
              </a:ext>
            </a:extLst>
          </p:cNvPr>
          <p:cNvSpPr>
            <a:spLocks noGrp="1"/>
          </p:cNvSpPr>
          <p:nvPr>
            <p:ph sz="half" idx="2"/>
          </p:nvPr>
        </p:nvSpPr>
        <p:spPr>
          <a:xfrm>
            <a:off x="839789" y="2505075"/>
            <a:ext cx="503066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DAC62E8E-8AEB-41AC-97F4-7175F7F8CDDE}"/>
              </a:ext>
            </a:extLst>
          </p:cNvPr>
          <p:cNvSpPr>
            <a:spLocks noGrp="1"/>
          </p:cNvSpPr>
          <p:nvPr>
            <p:ph type="body" sz="quarter" idx="3"/>
          </p:nvPr>
        </p:nvSpPr>
        <p:spPr>
          <a:xfrm>
            <a:off x="6172200" y="1681163"/>
            <a:ext cx="49011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0E4094-9AE9-4B1F-982B-CD8A08678B7D}"/>
              </a:ext>
            </a:extLst>
          </p:cNvPr>
          <p:cNvSpPr>
            <a:spLocks noGrp="1"/>
          </p:cNvSpPr>
          <p:nvPr>
            <p:ph sz="quarter" idx="4"/>
          </p:nvPr>
        </p:nvSpPr>
        <p:spPr>
          <a:xfrm>
            <a:off x="6172200" y="2505075"/>
            <a:ext cx="49011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F389838-19E8-40E5-B9C2-2BD0FAD07345}"/>
              </a:ext>
            </a:extLst>
          </p:cNvPr>
          <p:cNvSpPr>
            <a:spLocks noGrp="1"/>
          </p:cNvSpPr>
          <p:nvPr>
            <p:ph type="dt" sz="half" idx="10"/>
          </p:nvPr>
        </p:nvSpPr>
        <p:spPr/>
        <p:txBody>
          <a:bodyPr/>
          <a:lstStyle/>
          <a:p>
            <a:fld id="{D16ED501-B314-4F8F-86B9-DC6237A8A4B3}" type="datetime1">
              <a:rPr lang="en-ZA" smtClean="0"/>
              <a:t>2023/12/07</a:t>
            </a:fld>
            <a:endParaRPr lang="en-ZA"/>
          </a:p>
        </p:txBody>
      </p:sp>
      <p:sp>
        <p:nvSpPr>
          <p:cNvPr id="8" name="Footer Placeholder 7">
            <a:extLst>
              <a:ext uri="{FF2B5EF4-FFF2-40B4-BE49-F238E27FC236}">
                <a16:creationId xmlns:a16="http://schemas.microsoft.com/office/drawing/2014/main" id="{68A29A92-A44B-401A-B948-60CDA4145BA0}"/>
              </a:ext>
            </a:extLst>
          </p:cNvPr>
          <p:cNvSpPr>
            <a:spLocks noGrp="1"/>
          </p:cNvSpPr>
          <p:nvPr>
            <p:ph type="ftr" sz="quarter" idx="11"/>
          </p:nvPr>
        </p:nvSpPr>
        <p:spPr/>
        <p:txBody>
          <a:bodyPr/>
          <a:lstStyle/>
          <a:p>
            <a:r>
              <a:rPr lang="en-US" dirty="0"/>
              <a:t>Standardization in the field of digital geographic information.</a:t>
            </a:r>
          </a:p>
        </p:txBody>
      </p:sp>
      <p:sp>
        <p:nvSpPr>
          <p:cNvPr id="9" name="Slide Number Placeholder 8">
            <a:extLst>
              <a:ext uri="{FF2B5EF4-FFF2-40B4-BE49-F238E27FC236}">
                <a16:creationId xmlns:a16="http://schemas.microsoft.com/office/drawing/2014/main" id="{D93630CF-0EAF-4391-B4EA-DBCF9B7AA50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9052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B2FE-C8D9-4863-8749-67372FB6D940}"/>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69438732-2208-42DE-917D-7CBF6EFBCCBD}"/>
              </a:ext>
            </a:extLst>
          </p:cNvPr>
          <p:cNvSpPr>
            <a:spLocks noGrp="1"/>
          </p:cNvSpPr>
          <p:nvPr>
            <p:ph type="dt" sz="half" idx="10"/>
          </p:nvPr>
        </p:nvSpPr>
        <p:spPr/>
        <p:txBody>
          <a:bodyPr/>
          <a:lstStyle/>
          <a:p>
            <a:fld id="{AF896313-A473-48A8-A860-5FDC42C64D12}" type="datetime1">
              <a:rPr lang="en-ZA" smtClean="0"/>
              <a:t>2023/12/07</a:t>
            </a:fld>
            <a:endParaRPr lang="en-ZA"/>
          </a:p>
        </p:txBody>
      </p:sp>
      <p:sp>
        <p:nvSpPr>
          <p:cNvPr id="4" name="Footer Placeholder 3">
            <a:extLst>
              <a:ext uri="{FF2B5EF4-FFF2-40B4-BE49-F238E27FC236}">
                <a16:creationId xmlns:a16="http://schemas.microsoft.com/office/drawing/2014/main" id="{42DB91FE-7FB6-4BCC-8A6A-4D0BC837AD9D}"/>
              </a:ext>
            </a:extLst>
          </p:cNvPr>
          <p:cNvSpPr>
            <a:spLocks noGrp="1"/>
          </p:cNvSpPr>
          <p:nvPr>
            <p:ph type="ftr" sz="quarter" idx="11"/>
          </p:nvPr>
        </p:nvSpPr>
        <p:spPr/>
        <p:txBody>
          <a:bodyPr/>
          <a:lstStyle/>
          <a:p>
            <a:r>
              <a:rPr lang="en-US" dirty="0"/>
              <a:t>Standardization in the field of digital geographic information.</a:t>
            </a:r>
          </a:p>
        </p:txBody>
      </p:sp>
      <p:sp>
        <p:nvSpPr>
          <p:cNvPr id="5" name="Slide Number Placeholder 4">
            <a:extLst>
              <a:ext uri="{FF2B5EF4-FFF2-40B4-BE49-F238E27FC236}">
                <a16:creationId xmlns:a16="http://schemas.microsoft.com/office/drawing/2014/main" id="{0BEC4956-7060-49CE-BEC9-9F5A414A732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06607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picture containing paving&#10;&#10;Description automatically generated">
            <a:extLst>
              <a:ext uri="{FF2B5EF4-FFF2-40B4-BE49-F238E27FC236}">
                <a16:creationId xmlns:a16="http://schemas.microsoft.com/office/drawing/2014/main" id="{891DF7B7-5B46-4F3E-BF1F-5CE86FAC63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descr="Logo&#10;&#10;Description automatically generated">
            <a:extLst>
              <a:ext uri="{FF2B5EF4-FFF2-40B4-BE49-F238E27FC236}">
                <a16:creationId xmlns:a16="http://schemas.microsoft.com/office/drawing/2014/main" id="{F795E369-4F86-4F70-9717-E23ED99D65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7078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471E0-CD9B-43FE-B909-AA4A086CE62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0704CDDF-8506-40E1-9430-9EEFEC9FF5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11219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2023/12/07</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a:extLst>
              <a:ext uri="{FF2B5EF4-FFF2-40B4-BE49-F238E27FC236}">
                <a16:creationId xmlns:a16="http://schemas.microsoft.com/office/drawing/2014/main" id="{830AB9FA-F9D4-4B23-A504-E35891C415B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pic>
        <p:nvPicPr>
          <p:cNvPr id="7" name="Picture 6" descr="Logo&#10;&#10;Description automatically generated">
            <a:extLst>
              <a:ext uri="{FF2B5EF4-FFF2-40B4-BE49-F238E27FC236}">
                <a16:creationId xmlns:a16="http://schemas.microsoft.com/office/drawing/2014/main" id="{D9E36AA3-594F-4B9D-B48B-622AE75C100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2472898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17660E-C223-4E4B-A970-049FF8F971AA}"/>
              </a:ext>
            </a:extLst>
          </p:cNvPr>
          <p:cNvPicPr>
            <a:picLocks noChangeAspect="1"/>
          </p:cNvPicPr>
          <p:nvPr userDrawn="1"/>
        </p:nvPicPr>
        <p:blipFill>
          <a:blip r:embed="rId40" cstate="email">
            <a:alphaModFix amt="50000"/>
            <a:extLst>
              <a:ext uri="{28A0092B-C50C-407E-A947-70E740481C1C}">
                <a14:useLocalDpi xmlns:a14="http://schemas.microsoft.com/office/drawing/2010/main"/>
              </a:ext>
            </a:extLst>
          </a:blip>
          <a:stretch>
            <a:fillRect/>
          </a:stretch>
        </p:blipFill>
        <p:spPr>
          <a:xfrm>
            <a:off x="0" y="428"/>
            <a:ext cx="12192000" cy="6857143"/>
          </a:xfrm>
          <a:prstGeom prst="rect">
            <a:avLst/>
          </a:prstGeom>
        </p:spPr>
      </p:pic>
      <p:sp>
        <p:nvSpPr>
          <p:cNvPr id="2" name="Title Placeholder 1">
            <a:extLst>
              <a:ext uri="{FF2B5EF4-FFF2-40B4-BE49-F238E27FC236}">
                <a16:creationId xmlns:a16="http://schemas.microsoft.com/office/drawing/2014/main" id="{08F8F312-7ADB-459B-9B34-36053E7F0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ZA" dirty="0"/>
          </a:p>
        </p:txBody>
      </p:sp>
      <p:sp>
        <p:nvSpPr>
          <p:cNvPr id="3" name="Text Placeholder 2">
            <a:extLst>
              <a:ext uri="{FF2B5EF4-FFF2-40B4-BE49-F238E27FC236}">
                <a16:creationId xmlns:a16="http://schemas.microsoft.com/office/drawing/2014/main" id="{E78F3D37-5ECC-494A-998E-7B287C699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45E091D-007E-4526-A366-5F8422641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2"/>
                </a:solidFill>
                <a:latin typeface="+mj-lt"/>
              </a:defRPr>
            </a:lvl1pPr>
          </a:lstStyle>
          <a:p>
            <a:fld id="{DEAA5D78-554E-4374-8052-C46F18EE213F}" type="datetime1">
              <a:rPr lang="en-ZA" smtClean="0"/>
              <a:pPr/>
              <a:t>2023/12/07</a:t>
            </a:fld>
            <a:endParaRPr lang="en-ZA" dirty="0"/>
          </a:p>
        </p:txBody>
      </p:sp>
      <p:sp>
        <p:nvSpPr>
          <p:cNvPr id="5" name="Footer Placeholder 4">
            <a:extLst>
              <a:ext uri="{FF2B5EF4-FFF2-40B4-BE49-F238E27FC236}">
                <a16:creationId xmlns:a16="http://schemas.microsoft.com/office/drawing/2014/main" id="{3D58ED51-23DD-4417-A431-C53197554C87}"/>
              </a:ext>
            </a:extLst>
          </p:cNvPr>
          <p:cNvSpPr>
            <a:spLocks noGrp="1"/>
          </p:cNvSpPr>
          <p:nvPr>
            <p:ph type="ftr" sz="quarter" idx="3"/>
          </p:nvPr>
        </p:nvSpPr>
        <p:spPr>
          <a:xfrm>
            <a:off x="4038600" y="6356350"/>
            <a:ext cx="4501896" cy="365125"/>
          </a:xfrm>
          <a:prstGeom prst="rect">
            <a:avLst/>
          </a:prstGeom>
        </p:spPr>
        <p:txBody>
          <a:bodyPr vert="horz" lIns="91440" tIns="45720" rIns="91440" bIns="45720" rtlCol="0" anchor="ctr"/>
          <a:lstStyle>
            <a:lvl1pPr algn="ctr">
              <a:defRPr sz="1100" i="1">
                <a:solidFill>
                  <a:schemeClr val="tx2"/>
                </a:solidFill>
              </a:defRPr>
            </a:lvl1p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3368E1AA-D662-4E8C-8EDB-E7CA05C50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mj-lt"/>
              </a:defRPr>
            </a:lvl1pPr>
          </a:lstStyle>
          <a:p>
            <a:fld id="{D93C5197-1E51-49E6-82D3-45E83ED58034}" type="slidenum">
              <a:rPr lang="en-ZA" smtClean="0"/>
              <a:pPr/>
              <a:t>‹#›</a:t>
            </a:fld>
            <a:endParaRPr lang="en-ZA" dirty="0"/>
          </a:p>
        </p:txBody>
      </p:sp>
      <p:pic>
        <p:nvPicPr>
          <p:cNvPr id="8" name="Picture 7" descr="Logo&#10;&#10;Description automatically generated with low confidence">
            <a:extLst>
              <a:ext uri="{FF2B5EF4-FFF2-40B4-BE49-F238E27FC236}">
                <a16:creationId xmlns:a16="http://schemas.microsoft.com/office/drawing/2014/main" id="{A4E2FFBA-BE04-4BBE-8310-2D5542BE0554}"/>
              </a:ext>
            </a:extLst>
          </p:cNvPr>
          <p:cNvPicPr>
            <a:picLocks noChangeAspect="1"/>
          </p:cNvPicPr>
          <p:nvPr userDrawn="1"/>
        </p:nvPicPr>
        <p:blipFill>
          <a:blip r:embed="rId41">
            <a:extLst>
              <a:ext uri="{28A0092B-C50C-407E-A947-70E740481C1C}">
                <a14:useLocalDpi xmlns:a14="http://schemas.microsoft.com/office/drawing/2010/main"/>
              </a:ext>
            </a:extLst>
          </a:blip>
          <a:stretch>
            <a:fillRect/>
          </a:stretch>
        </p:blipFill>
        <p:spPr>
          <a:xfrm>
            <a:off x="11106150" y="0"/>
            <a:ext cx="1085850" cy="1000125"/>
          </a:xfrm>
          <a:prstGeom prst="rect">
            <a:avLst/>
          </a:prstGeom>
        </p:spPr>
      </p:pic>
      <p:sp>
        <p:nvSpPr>
          <p:cNvPr id="13" name="Rectangle 12">
            <a:extLst>
              <a:ext uri="{FF2B5EF4-FFF2-40B4-BE49-F238E27FC236}">
                <a16:creationId xmlns:a16="http://schemas.microsoft.com/office/drawing/2014/main" id="{259B18B9-C72F-4F2B-9DFD-87B6BF5C5ED7}"/>
              </a:ext>
            </a:extLst>
          </p:cNvPr>
          <p:cNvSpPr/>
          <p:nvPr userDrawn="1"/>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01064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21" r:id="rId30"/>
    <p:sldLayoutId id="2147483716" r:id="rId31"/>
    <p:sldLayoutId id="2147483717" r:id="rId32"/>
    <p:sldLayoutId id="2147483718" r:id="rId33"/>
    <p:sldLayoutId id="2147483719" r:id="rId34"/>
    <p:sldLayoutId id="2147483720" r:id="rId35"/>
    <p:sldLayoutId id="2147483744" r:id="rId36"/>
    <p:sldLayoutId id="2147483746" r:id="rId37"/>
    <p:sldLayoutId id="2147483747" r:id="rId3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30.png"/><Relationship Id="rId7" Type="http://schemas.openxmlformats.org/officeDocument/2006/relationships/hyperlink" Target="https://www.linkedin.com/in/knut-jetlun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knut.jetlund@kartverket.no" TargetMode="External"/><Relationship Id="rId11" Type="http://schemas.openxmlformats.org/officeDocument/2006/relationships/hyperlink" Target="https://ntnuopen.ntnu.no/ntnu-xmlui/handle/11250/2740648" TargetMode="External"/><Relationship Id="rId5" Type="http://schemas.openxmlformats.org/officeDocument/2006/relationships/image" Target="../media/image31.jpg"/><Relationship Id="rId10" Type="http://schemas.openxmlformats.org/officeDocument/2006/relationships/image" Target="../media/image33.emf"/><Relationship Id="rId4" Type="http://schemas.microsoft.com/office/2007/relationships/hdphoto" Target="../media/hdphoto1.wdp"/><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36.xml"/><Relationship Id="rId5" Type="http://schemas.openxmlformats.org/officeDocument/2006/relationships/hyperlink" Target="https://ntnuopen.ntnu.no/ntnu-xmlui/handle/11250/2740648" TargetMode="External"/><Relationship Id="rId4" Type="http://schemas.openxmlformats.org/officeDocument/2006/relationships/image" Target="../media/image50.emf"/></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1.jp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50.emf"/><Relationship Id="rId5" Type="http://schemas.openxmlformats.org/officeDocument/2006/relationships/image" Target="../media/image40.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36.xml"/><Relationship Id="rId5" Type="http://schemas.openxmlformats.org/officeDocument/2006/relationships/image" Target="../media/image57.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7.xml"/><Relationship Id="rId5" Type="http://schemas.openxmlformats.org/officeDocument/2006/relationships/image" Target="../media/image31.jp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38.xml"/><Relationship Id="rId5" Type="http://schemas.openxmlformats.org/officeDocument/2006/relationships/image" Target="../media/image50.emf"/><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35.emf"/><Relationship Id="rId5" Type="http://schemas.openxmlformats.org/officeDocument/2006/relationships/image" Target="../media/image31.jp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63.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ww.linkedin.com/in/knut-jetlund/" TargetMode="External"/><Relationship Id="rId5" Type="http://schemas.openxmlformats.org/officeDocument/2006/relationships/hyperlink" Target="mailto:knut.jetlund@kartverket.no" TargetMode="Externa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36.xml"/><Relationship Id="rId5" Type="http://schemas.openxmlformats.org/officeDocument/2006/relationships/image" Target="../media/image35.emf"/><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1.jpg"/></Relationships>
</file>

<file path=ppt/slides/_rels/slide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40.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6.xml"/><Relationship Id="rId5" Type="http://schemas.openxmlformats.org/officeDocument/2006/relationships/image" Target="../media/image31.jp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1.jpg"/><Relationship Id="rId2" Type="http://schemas.openxmlformats.org/officeDocument/2006/relationships/image" Target="../media/image45.JP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4FD3FB18-CF6C-4627-BDFD-0F3EB17CB81F}"/>
              </a:ext>
            </a:extLst>
          </p:cNvPr>
          <p:cNvPicPr>
            <a:picLocks noChangeAspect="1" noChangeArrowheads="1"/>
          </p:cNvPicPr>
          <p:nvPr/>
        </p:nvPicPr>
        <p:blipFill rotWithShape="1">
          <a:blip r:embed="rId3" cstate="hq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bwMode="auto">
          <a:xfrm>
            <a:off x="860802" y="-1"/>
            <a:ext cx="11331199"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975968" y="559293"/>
            <a:ext cx="8655301" cy="2157274"/>
          </a:xfrm>
          <a:solidFill>
            <a:schemeClr val="bg1">
              <a:alpha val="90000"/>
            </a:schemeClr>
          </a:solidFill>
        </p:spPr>
        <p:txBody>
          <a:bodyPr>
            <a:noAutofit/>
          </a:bodyPr>
          <a:lstStyle/>
          <a:p>
            <a:pPr algn="ctr">
              <a:lnSpc>
                <a:spcPct val="100000"/>
              </a:lnSpc>
            </a:pPr>
            <a:r>
              <a:rPr lang="en-US" sz="4000" dirty="0" err="1">
                <a:effectLst/>
                <a:latin typeface="Calibri" panose="020F0502020204030204" pitchFamily="34" charset="0"/>
              </a:rPr>
              <a:t>Ontologier</a:t>
            </a:r>
            <a:r>
              <a:rPr lang="en-US" sz="4000" dirty="0">
                <a:effectLst/>
                <a:latin typeface="Calibri" panose="020F0502020204030204" pitchFamily="34" charset="0"/>
              </a:rPr>
              <a:t> – </a:t>
            </a:r>
            <a:r>
              <a:rPr lang="en-US" sz="4000" dirty="0" err="1">
                <a:effectLst/>
                <a:latin typeface="Calibri" panose="020F0502020204030204" pitchFamily="34" charset="0"/>
              </a:rPr>
              <a:t>kobling</a:t>
            </a:r>
            <a:r>
              <a:rPr lang="en-US" sz="4000" dirty="0">
                <a:effectLst/>
                <a:latin typeface="Calibri" panose="020F0502020204030204" pitchFamily="34" charset="0"/>
              </a:rPr>
              <a:t> GIS-BIM-ITS</a:t>
            </a:r>
            <a:br>
              <a:rPr lang="en-US" sz="4000" dirty="0">
                <a:effectLst/>
                <a:latin typeface="Calibri" panose="020F0502020204030204" pitchFamily="34" charset="0"/>
              </a:rPr>
            </a:br>
            <a:r>
              <a:rPr lang="en-US" sz="1000" dirty="0">
                <a:latin typeface="Univers" panose="020B0604020202020204" pitchFamily="34" charset="0"/>
                <a:cs typeface="Aldhabi" panose="020B0604020202020204" pitchFamily="2" charset="-78"/>
              </a:rPr>
              <a:t> </a:t>
            </a:r>
            <a:br>
              <a:rPr lang="en-US" sz="1867" dirty="0">
                <a:latin typeface="Univers" panose="020B0604020202020204" pitchFamily="34" charset="0"/>
                <a:cs typeface="Aldhabi" panose="020B0604020202020204" pitchFamily="2" charset="-78"/>
              </a:rPr>
            </a:br>
            <a:r>
              <a:rPr lang="en-US" sz="1867" dirty="0">
                <a:latin typeface="Univers" panose="020B0604020202020204" pitchFamily="34" charset="0"/>
                <a:cs typeface="Aldhabi" panose="020B0604020202020204" pitchFamily="2" charset="-78"/>
              </a:rPr>
              <a:t>Technologies for information modelling in</a:t>
            </a:r>
            <a:br>
              <a:rPr lang="en-US" sz="1867" dirty="0">
                <a:latin typeface="Univers" panose="020B0604020202020204" pitchFamily="34" charset="0"/>
                <a:cs typeface="Aldhabi" panose="020B0604020202020204" pitchFamily="2" charset="-78"/>
              </a:rPr>
            </a:br>
            <a:r>
              <a:rPr lang="en-US" sz="1867" dirty="0">
                <a:latin typeface="Univers" panose="020B0604020202020204" pitchFamily="34" charset="0"/>
                <a:cs typeface="Aldhabi" panose="020B0604020202020204" pitchFamily="2" charset="-78"/>
              </a:rPr>
              <a:t>Geographic Information Systems (GIS), Intelligent Transport Systems (ITS) and Building Information Modelling (BIM)</a:t>
            </a:r>
            <a:br>
              <a:rPr lang="en-US" sz="1867" dirty="0">
                <a:latin typeface="Univers" panose="020B0604020202020204" pitchFamily="34" charset="0"/>
                <a:cs typeface="Aldhabi" panose="020B0604020202020204" pitchFamily="2" charset="-78"/>
              </a:rPr>
            </a:br>
            <a:r>
              <a:rPr lang="en-US" sz="1867" dirty="0">
                <a:latin typeface="Univers" panose="020B0604020202020204" pitchFamily="34" charset="0"/>
                <a:cs typeface="Aldhabi" panose="020B0604020202020204" pitchFamily="2" charset="-78"/>
              </a:rPr>
              <a:t>  </a:t>
            </a:r>
            <a:endParaRPr lang="en-GB" sz="5333" dirty="0">
              <a:latin typeface="Univers" panose="020B0604020202020204" pitchFamily="34" charset="0"/>
              <a:cs typeface="Aldhabi" panose="020B0604020202020204" pitchFamily="2" charset="-78"/>
            </a:endParaRPr>
          </a:p>
        </p:txBody>
      </p:sp>
      <p:pic>
        <p:nvPicPr>
          <p:cNvPr id="9" name="Bilde 8" descr="stripe_tekst_eng_16_9.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860803" cy="6858000"/>
          </a:xfrm>
          <a:prstGeom prst="rect">
            <a:avLst/>
          </a:prstGeom>
        </p:spPr>
      </p:pic>
      <p:grpSp>
        <p:nvGrpSpPr>
          <p:cNvPr id="13" name="Gruppe 12">
            <a:extLst>
              <a:ext uri="{FF2B5EF4-FFF2-40B4-BE49-F238E27FC236}">
                <a16:creationId xmlns:a16="http://schemas.microsoft.com/office/drawing/2014/main" id="{63DA79BE-D061-4CC3-9427-ED40CB5E7DAB}"/>
              </a:ext>
            </a:extLst>
          </p:cNvPr>
          <p:cNvGrpSpPr/>
          <p:nvPr/>
        </p:nvGrpSpPr>
        <p:grpSpPr>
          <a:xfrm>
            <a:off x="6580297" y="4653778"/>
            <a:ext cx="5432631" cy="1788530"/>
            <a:chOff x="4186845" y="2939368"/>
            <a:chExt cx="4074473" cy="1341397"/>
          </a:xfrm>
        </p:grpSpPr>
        <p:sp>
          <p:nvSpPr>
            <p:cNvPr id="7" name="TekstSylinder 6"/>
            <p:cNvSpPr txBox="1"/>
            <p:nvPr/>
          </p:nvSpPr>
          <p:spPr>
            <a:xfrm>
              <a:off x="4186845" y="2939368"/>
              <a:ext cx="4074473" cy="1341397"/>
            </a:xfrm>
            <a:prstGeom prst="rect">
              <a:avLst/>
            </a:prstGeom>
            <a:solidFill>
              <a:sysClr val="window" lastClr="FFFFFF"/>
            </a:solidFill>
            <a:ln>
              <a:solidFill>
                <a:sysClr val="windowText" lastClr="000000"/>
              </a:solidFill>
            </a:ln>
          </p:spPr>
          <p:txBody>
            <a:bodyPr wrap="square" lIns="144000" tIns="144000" rIns="144000" bIns="144000" rtlCol="0">
              <a:spAutoFit/>
            </a:bodyPr>
            <a:lstStyle/>
            <a:p>
              <a:pPr marL="1439676" defTabSz="457189">
                <a:spcAft>
                  <a:spcPts val="400"/>
                </a:spcAft>
                <a:defRPr/>
              </a:pPr>
              <a:r>
                <a:rPr lang="nb-NO" sz="1867" kern="0" dirty="0">
                  <a:solidFill>
                    <a:prstClr val="black"/>
                  </a:solidFill>
                  <a:latin typeface="Arial Nova" panose="020B0504020202020204" pitchFamily="34" charset="0"/>
                  <a:cs typeface="Calibri" panose="020F0502020204030204" pitchFamily="34" charset="0"/>
                </a:rPr>
                <a:t>Knut Jetlund</a:t>
              </a:r>
            </a:p>
            <a:p>
              <a:pPr marL="1439676" defTabSz="457189">
                <a:spcAft>
                  <a:spcPts val="400"/>
                </a:spcAft>
                <a:defRPr/>
              </a:pPr>
              <a:r>
                <a:rPr lang="nb-NO" sz="1333" dirty="0">
                  <a:latin typeface="Arial Nova" panose="020B0504020202020204" pitchFamily="34" charset="0"/>
                  <a:cs typeface="Calibri" panose="020F0502020204030204" pitchFamily="34" charset="0"/>
                </a:rPr>
                <a:t>Kartverket</a:t>
              </a:r>
            </a:p>
            <a:p>
              <a:pPr marL="1439676" defTabSz="457189">
                <a:spcAft>
                  <a:spcPts val="400"/>
                </a:spcAft>
                <a:defRPr/>
              </a:pPr>
              <a:r>
                <a:rPr lang="nb-NO" sz="1333" dirty="0">
                  <a:latin typeface="Arial Nova" panose="020B0504020202020204" pitchFamily="34" charset="0"/>
                  <a:cs typeface="Calibri" panose="020F0502020204030204" pitchFamily="34" charset="0"/>
                </a:rPr>
                <a:t>Norges teknisk-</a:t>
              </a:r>
              <a:r>
                <a:rPr lang="nb-NO" sz="1333" dirty="0" err="1">
                  <a:latin typeface="Arial Nova" panose="020B0504020202020204" pitchFamily="34" charset="0"/>
                  <a:cs typeface="Calibri" panose="020F0502020204030204" pitchFamily="34" charset="0"/>
                </a:rPr>
                <a:t>vitenskaplige</a:t>
              </a:r>
              <a:r>
                <a:rPr lang="nb-NO" sz="1333" dirty="0">
                  <a:latin typeface="Arial Nova" panose="020B0504020202020204" pitchFamily="34" charset="0"/>
                  <a:cs typeface="Calibri" panose="020F0502020204030204" pitchFamily="34" charset="0"/>
                </a:rPr>
                <a:t> universitet</a:t>
              </a:r>
              <a:endParaRPr lang="nb-NO" sz="1333" kern="0" dirty="0">
                <a:solidFill>
                  <a:prstClr val="black"/>
                </a:solidFill>
                <a:latin typeface="Arial Nova" panose="020B0504020202020204" pitchFamily="34" charset="0"/>
                <a:cs typeface="Calibri" panose="020F0502020204030204" pitchFamily="34" charset="0"/>
              </a:endParaRPr>
            </a:p>
            <a:p>
              <a:pPr marL="1439676" defTabSz="457189">
                <a:spcAft>
                  <a:spcPts val="400"/>
                </a:spcAft>
                <a:defRPr/>
              </a:pPr>
              <a:r>
                <a:rPr lang="nb-NO" sz="1333" kern="0" dirty="0">
                  <a:solidFill>
                    <a:prstClr val="black"/>
                  </a:solidFill>
                  <a:latin typeface="Arial Nova" panose="020B0504020202020204" pitchFamily="34" charset="0"/>
                  <a:cs typeface="Calibri" panose="020F0502020204030204" pitchFamily="34" charset="0"/>
                </a:rPr>
                <a:t>ISO/TC 211 AG5 - HMMG </a:t>
              </a:r>
            </a:p>
            <a:p>
              <a:pPr marL="1439676" defTabSz="457189">
                <a:spcAft>
                  <a:spcPts val="400"/>
                </a:spcAft>
                <a:defRPr/>
              </a:pPr>
              <a:r>
                <a:rPr lang="nb-NO" sz="1100" kern="0" dirty="0">
                  <a:solidFill>
                    <a:prstClr val="black"/>
                  </a:solidFill>
                  <a:latin typeface="Arial Nova" panose="020B0504020202020204" pitchFamily="34" charset="0"/>
                  <a:cs typeface="Calibri" panose="020F0502020204030204" pitchFamily="34" charset="0"/>
                  <a:hlinkClick r:id="rId6"/>
                </a:rPr>
                <a:t>knut.jetlund@kartverket.no</a:t>
              </a:r>
              <a:r>
                <a:rPr lang="nb-NO" sz="1100" kern="0" dirty="0">
                  <a:solidFill>
                    <a:prstClr val="black"/>
                  </a:solidFill>
                  <a:latin typeface="Arial Nova" panose="020B0504020202020204" pitchFamily="34" charset="0"/>
                  <a:cs typeface="Calibri" panose="020F0502020204030204" pitchFamily="34" charset="0"/>
                </a:rPr>
                <a:t> </a:t>
              </a:r>
            </a:p>
            <a:p>
              <a:pPr marL="1439676" defTabSz="457189">
                <a:spcAft>
                  <a:spcPts val="400"/>
                </a:spcAft>
                <a:defRPr/>
              </a:pPr>
              <a:r>
                <a:rPr lang="nb-NO" sz="1100" kern="0" dirty="0">
                  <a:solidFill>
                    <a:prstClr val="black"/>
                  </a:solidFill>
                  <a:latin typeface="Arial Nova" panose="020B0504020202020204" pitchFamily="34" charset="0"/>
                  <a:cs typeface="Calibri" panose="020F0502020204030204" pitchFamily="34" charset="0"/>
                </a:rPr>
                <a:t>LinkedIn: </a:t>
              </a:r>
              <a:r>
                <a:rPr lang="nb-NO" sz="1100" kern="0" dirty="0">
                  <a:solidFill>
                    <a:prstClr val="black"/>
                  </a:solidFill>
                  <a:latin typeface="Arial Nova" panose="020B0504020202020204" pitchFamily="34" charset="0"/>
                  <a:cs typeface="Calibri" panose="020F0502020204030204" pitchFamily="34" charset="0"/>
                  <a:hlinkClick r:id="rId7"/>
                </a:rPr>
                <a:t>https://www.linkedin.com/in/knut-jetlund/</a:t>
              </a:r>
              <a:r>
                <a:rPr lang="nb-NO" sz="1100" kern="0" dirty="0">
                  <a:solidFill>
                    <a:prstClr val="black"/>
                  </a:solidFill>
                  <a:latin typeface="Arial Nova" panose="020B0504020202020204" pitchFamily="34" charset="0"/>
                  <a:cs typeface="Calibri" panose="020F0502020204030204" pitchFamily="34" charset="0"/>
                </a:rPr>
                <a:t>  </a:t>
              </a:r>
            </a:p>
          </p:txBody>
        </p:sp>
        <p:pic>
          <p:nvPicPr>
            <p:cNvPr id="12" name="Bilde 11">
              <a:extLst>
                <a:ext uri="{FF2B5EF4-FFF2-40B4-BE49-F238E27FC236}">
                  <a16:creationId xmlns:a16="http://schemas.microsoft.com/office/drawing/2014/main" id="{8B3D6E83-E0F6-45D8-9B38-C8D524F9A83D}"/>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rot="5400000">
              <a:off x="4169647" y="3198005"/>
              <a:ext cx="1145059" cy="858794"/>
            </a:xfrm>
            <a:prstGeom prst="rect">
              <a:avLst/>
            </a:prstGeom>
          </p:spPr>
        </p:pic>
      </p:grpSp>
      <p:sp>
        <p:nvSpPr>
          <p:cNvPr id="14" name="TekstSylinder 13">
            <a:extLst>
              <a:ext uri="{FF2B5EF4-FFF2-40B4-BE49-F238E27FC236}">
                <a16:creationId xmlns:a16="http://schemas.microsoft.com/office/drawing/2014/main" id="{F471584F-1758-4AFA-82C0-1D3F7B049B3F}"/>
              </a:ext>
            </a:extLst>
          </p:cNvPr>
          <p:cNvSpPr txBox="1"/>
          <p:nvPr/>
        </p:nvSpPr>
        <p:spPr>
          <a:xfrm>
            <a:off x="881420" y="6475443"/>
            <a:ext cx="2509020" cy="256545"/>
          </a:xfrm>
          <a:prstGeom prst="rect">
            <a:avLst/>
          </a:prstGeom>
          <a:noFill/>
        </p:spPr>
        <p:txBody>
          <a:bodyPr wrap="none" rtlCol="0">
            <a:spAutoFit/>
          </a:bodyPr>
          <a:lstStyle>
            <a:defPPr>
              <a:defRPr lang="nb-NO"/>
            </a:defPPr>
            <a:lvl1pPr>
              <a:defRPr sz="800">
                <a:solidFill>
                  <a:schemeClr val="bg1"/>
                </a:solidFill>
                <a:latin typeface="Arial Nova" panose="020B0504020202020204" pitchFamily="34" charset="0"/>
              </a:defRPr>
            </a:lvl1pPr>
          </a:lstStyle>
          <a:p>
            <a:r>
              <a:rPr lang="nb-NO" sz="1067" dirty="0"/>
              <a:t>Photo: Knut </a:t>
            </a:r>
            <a:r>
              <a:rPr lang="nb-NO" sz="1067" dirty="0" err="1"/>
              <a:t>Opeide</a:t>
            </a:r>
            <a:r>
              <a:rPr lang="nb-NO" sz="1067" dirty="0"/>
              <a:t>, Statens vegvesen</a:t>
            </a:r>
            <a:endParaRPr lang="en-US" sz="1067" dirty="0"/>
          </a:p>
        </p:txBody>
      </p:sp>
      <p:pic>
        <p:nvPicPr>
          <p:cNvPr id="10" name="Picture 6" descr="Logo&#10;&#10;Description automatically generated">
            <a:extLst>
              <a:ext uri="{FF2B5EF4-FFF2-40B4-BE49-F238E27FC236}">
                <a16:creationId xmlns:a16="http://schemas.microsoft.com/office/drawing/2014/main" id="{53629055-1DB3-4910-A5EE-7F80CDF4F37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pic>
        <p:nvPicPr>
          <p:cNvPr id="15" name="Bilde 14">
            <a:extLst>
              <a:ext uri="{FF2B5EF4-FFF2-40B4-BE49-F238E27FC236}">
                <a16:creationId xmlns:a16="http://schemas.microsoft.com/office/drawing/2014/main" id="{CD86DC4B-97F8-497D-9617-C056E2B03855}"/>
              </a:ext>
            </a:extLst>
          </p:cNvPr>
          <p:cNvPicPr>
            <a:picLocks noChangeAspect="1"/>
          </p:cNvPicPr>
          <p:nvPr/>
        </p:nvPicPr>
        <p:blipFill>
          <a:blip r:embed="rId10"/>
          <a:stretch>
            <a:fillRect/>
          </a:stretch>
        </p:blipFill>
        <p:spPr>
          <a:xfrm>
            <a:off x="967038" y="2494937"/>
            <a:ext cx="2509020" cy="3554446"/>
          </a:xfrm>
          <a:prstGeom prst="rect">
            <a:avLst/>
          </a:prstGeom>
          <a:ln>
            <a:noFill/>
          </a:ln>
          <a:effectLst>
            <a:outerShdw blurRad="190500" algn="tl" rotWithShape="0">
              <a:srgbClr val="000000">
                <a:alpha val="70000"/>
              </a:srgbClr>
            </a:outerShdw>
          </a:effectLst>
        </p:spPr>
      </p:pic>
      <p:sp>
        <p:nvSpPr>
          <p:cNvPr id="16" name="TekstSylinder 15">
            <a:extLst>
              <a:ext uri="{FF2B5EF4-FFF2-40B4-BE49-F238E27FC236}">
                <a16:creationId xmlns:a16="http://schemas.microsoft.com/office/drawing/2014/main" id="{D7F5A65E-30A0-421F-9FD0-E896210E3D8D}"/>
              </a:ext>
            </a:extLst>
          </p:cNvPr>
          <p:cNvSpPr txBox="1"/>
          <p:nvPr/>
        </p:nvSpPr>
        <p:spPr>
          <a:xfrm>
            <a:off x="1834145" y="5715894"/>
            <a:ext cx="4313847" cy="6669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fontAlgn="ctr">
              <a:spcAft>
                <a:spcPts val="800"/>
              </a:spcAft>
            </a:pPr>
            <a:r>
              <a:rPr lang="en-US" sz="1867" dirty="0">
                <a:hlinkClick r:id="rId11"/>
              </a:rPr>
              <a:t>https://ntnuopen.ntnu.no/ntnu-xmlui/handle/11250/2740648</a:t>
            </a:r>
            <a:r>
              <a:rPr lang="en-US" sz="1867" dirty="0"/>
              <a:t> </a:t>
            </a:r>
          </a:p>
        </p:txBody>
      </p:sp>
    </p:spTree>
    <p:extLst>
      <p:ext uri="{BB962C8B-B14F-4D97-AF65-F5344CB8AC3E}">
        <p14:creationId xmlns:p14="http://schemas.microsoft.com/office/powerpoint/2010/main" val="19956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8" name="TekstSylinder 7">
            <a:extLst>
              <a:ext uri="{FF2B5EF4-FFF2-40B4-BE49-F238E27FC236}">
                <a16:creationId xmlns:a16="http://schemas.microsoft.com/office/drawing/2014/main" id="{A82E7A7B-1A30-447A-82DA-22A1A9A596F9}"/>
              </a:ext>
            </a:extLst>
          </p:cNvPr>
          <p:cNvSpPr txBox="1"/>
          <p:nvPr/>
        </p:nvSpPr>
        <p:spPr>
          <a:xfrm>
            <a:off x="7182401" y="1803009"/>
            <a:ext cx="4657449" cy="3745128"/>
          </a:xfrm>
          <a:prstGeom prst="rect">
            <a:avLst/>
          </a:prstGeom>
          <a:noFill/>
        </p:spPr>
        <p:txBody>
          <a:bodyPr wrap="square" rtlCol="0">
            <a:spAutoFit/>
          </a:bodyPr>
          <a:lstStyle/>
          <a:p>
            <a:pPr algn="ctr"/>
            <a:r>
              <a:rPr lang="nb-NO" sz="2400" u="sng" dirty="0">
                <a:latin typeface="Arial Nova" panose="020B0504020202020204" pitchFamily="34" charset="0"/>
              </a:rPr>
              <a:t>Research </a:t>
            </a:r>
            <a:r>
              <a:rPr lang="nb-NO" sz="2400" u="sng" dirty="0" err="1">
                <a:latin typeface="Arial Nova" panose="020B0504020202020204" pitchFamily="34" charset="0"/>
              </a:rPr>
              <a:t>question</a:t>
            </a:r>
            <a:r>
              <a:rPr lang="nb-NO" sz="2400" u="sng" dirty="0">
                <a:latin typeface="Arial Nova" panose="020B0504020202020204" pitchFamily="34" charset="0"/>
              </a:rPr>
              <a:t>:</a:t>
            </a:r>
          </a:p>
          <a:p>
            <a:pPr algn="ctr"/>
            <a:r>
              <a:rPr lang="en-GB" sz="2667" dirty="0">
                <a:latin typeface="Arial Nova" panose="020B0504020202020204" pitchFamily="34" charset="0"/>
              </a:rPr>
              <a:t>“How can approaches and technologies for information modelling be applied for harmonization and linking of conceptual models of geospatial information from the three application domains of GIS, ITS and BIM?”</a:t>
            </a:r>
            <a:endParaRPr lang="en-US" sz="2667" dirty="0">
              <a:latin typeface="Arial Nova" panose="020B0504020202020204" pitchFamily="34" charset="0"/>
            </a:endParaRPr>
          </a:p>
        </p:txBody>
      </p:sp>
      <p:pic>
        <p:nvPicPr>
          <p:cNvPr id="13" name="Plassholder for innhold 12">
            <a:extLst>
              <a:ext uri="{FF2B5EF4-FFF2-40B4-BE49-F238E27FC236}">
                <a16:creationId xmlns:a16="http://schemas.microsoft.com/office/drawing/2014/main" id="{5A0FA7A2-76FC-4D69-891F-9A623C04C8F5}"/>
              </a:ext>
            </a:extLst>
          </p:cNvPr>
          <p:cNvPicPr>
            <a:picLocks noGrp="1" noChangeAspect="1"/>
          </p:cNvPicPr>
          <p:nvPr>
            <p:ph idx="1"/>
          </p:nvPr>
        </p:nvPicPr>
        <p:blipFill>
          <a:blip r:embed="rId4"/>
          <a:stretch>
            <a:fillRect/>
          </a:stretch>
        </p:blipFill>
        <p:spPr>
          <a:xfrm>
            <a:off x="993428" y="1921304"/>
            <a:ext cx="6056348" cy="3626833"/>
          </a:xfrm>
          <a:prstGeom prst="rect">
            <a:avLst/>
          </a:prstGeom>
        </p:spPr>
      </p:pic>
      <p:sp>
        <p:nvSpPr>
          <p:cNvPr id="2" name="Rektangel 1">
            <a:extLst>
              <a:ext uri="{FF2B5EF4-FFF2-40B4-BE49-F238E27FC236}">
                <a16:creationId xmlns:a16="http://schemas.microsoft.com/office/drawing/2014/main" id="{9BB47CD0-0CC0-412B-AA72-9CEA30FA2172}"/>
              </a:ext>
            </a:extLst>
          </p:cNvPr>
          <p:cNvSpPr/>
          <p:nvPr/>
        </p:nvSpPr>
        <p:spPr>
          <a:xfrm>
            <a:off x="1169773" y="400835"/>
            <a:ext cx="9202732" cy="1065947"/>
          </a:xfrm>
          <a:prstGeom prst="rect">
            <a:avLst/>
          </a:prstGeom>
        </p:spPr>
        <p:txBody>
          <a:bodyPr vert="horz" lIns="121920" tIns="60960" rIns="121920" bIns="60960" rtlCol="0" anchor="ctr">
            <a:noAutofit/>
          </a:bodyPr>
          <a:lstStyle/>
          <a:p>
            <a:pPr>
              <a:spcBef>
                <a:spcPct val="0"/>
              </a:spcBef>
            </a:pPr>
            <a:r>
              <a:rPr lang="en-US" sz="3200" dirty="0">
                <a:latin typeface="Arial Nova" panose="020B0504020202020204" pitchFamily="34" charset="0"/>
                <a:ea typeface="+mj-ea"/>
                <a:cs typeface="Arial"/>
              </a:rPr>
              <a:t>How can we achieve a common understanding? </a:t>
            </a:r>
          </a:p>
        </p:txBody>
      </p:sp>
      <p:sp>
        <p:nvSpPr>
          <p:cNvPr id="9" name="TekstSylinder 8">
            <a:extLst>
              <a:ext uri="{FF2B5EF4-FFF2-40B4-BE49-F238E27FC236}">
                <a16:creationId xmlns:a16="http://schemas.microsoft.com/office/drawing/2014/main" id="{80F557A5-60D7-4E3C-910E-5ED9808AE319}"/>
              </a:ext>
            </a:extLst>
          </p:cNvPr>
          <p:cNvSpPr txBox="1"/>
          <p:nvPr/>
        </p:nvSpPr>
        <p:spPr>
          <a:xfrm>
            <a:off x="1086401" y="5862878"/>
            <a:ext cx="6096000" cy="830997"/>
          </a:xfrm>
          <a:prstGeom prst="rect">
            <a:avLst/>
          </a:prstGeom>
          <a:noFill/>
        </p:spPr>
        <p:txBody>
          <a:bodyPr wrap="square">
            <a:spAutoFit/>
          </a:bodyPr>
          <a:lstStyle/>
          <a:p>
            <a:pPr marR="0"/>
            <a:r>
              <a:rPr lang="en-US" sz="1200" dirty="0">
                <a:latin typeface="Calibri" panose="020F0502020204030204" pitchFamily="34" charset="0"/>
              </a:rPr>
              <a:t>Jetlund, K. (2021). Harmonizing and linking conceptual models of geospatial information. </a:t>
            </a:r>
            <a:r>
              <a:rPr lang="en-US" sz="1200" u="sng" dirty="0">
                <a:latin typeface="Calibri" panose="020F0502020204030204" pitchFamily="34" charset="0"/>
              </a:rPr>
              <a:t>Faculty of Engineering, Department of Manufacturing and Civil Engineering, Norwegian University of Science and Technology. </a:t>
            </a:r>
            <a:r>
              <a:rPr lang="en-US" sz="1200" b="1" u="sng" dirty="0">
                <a:latin typeface="Calibri" panose="020F0502020204030204" pitchFamily="34" charset="0"/>
              </a:rPr>
              <a:t>PhD: 207.</a:t>
            </a:r>
          </a:p>
          <a:p>
            <a:pPr marR="0"/>
            <a:r>
              <a:rPr lang="nb-NO" sz="1200" dirty="0">
                <a:latin typeface="Calibri" panose="020F0502020204030204" pitchFamily="34" charset="0"/>
              </a:rPr>
              <a:t>	</a:t>
            </a:r>
          </a:p>
        </p:txBody>
      </p:sp>
      <p:sp>
        <p:nvSpPr>
          <p:cNvPr id="11" name="TekstSylinder 10">
            <a:extLst>
              <a:ext uri="{FF2B5EF4-FFF2-40B4-BE49-F238E27FC236}">
                <a16:creationId xmlns:a16="http://schemas.microsoft.com/office/drawing/2014/main" id="{3B926C24-70E9-4CDB-A39F-DDB0893330E2}"/>
              </a:ext>
            </a:extLst>
          </p:cNvPr>
          <p:cNvSpPr txBox="1"/>
          <p:nvPr/>
        </p:nvSpPr>
        <p:spPr>
          <a:xfrm>
            <a:off x="7271877" y="5611399"/>
            <a:ext cx="5350051" cy="666977"/>
          </a:xfrm>
          <a:prstGeom prst="rect">
            <a:avLst/>
          </a:prstGeom>
          <a:noFill/>
        </p:spPr>
        <p:txBody>
          <a:bodyPr wrap="square">
            <a:spAutoFit/>
          </a:bodyPr>
          <a:lstStyle/>
          <a:p>
            <a:pPr lvl="1" fontAlgn="ctr">
              <a:spcAft>
                <a:spcPts val="800"/>
              </a:spcAft>
            </a:pPr>
            <a:r>
              <a:rPr lang="en-US" sz="1867" dirty="0">
                <a:hlinkClick r:id="rId5"/>
              </a:rPr>
              <a:t>https://ntnuopen.ntnu.no/ntnu-xmlui/handle/11250/2740648</a:t>
            </a:r>
            <a:r>
              <a:rPr lang="en-US" sz="1867" dirty="0"/>
              <a:t> </a:t>
            </a:r>
          </a:p>
        </p:txBody>
      </p:sp>
    </p:spTree>
    <p:extLst>
      <p:ext uri="{BB962C8B-B14F-4D97-AF65-F5344CB8AC3E}">
        <p14:creationId xmlns:p14="http://schemas.microsoft.com/office/powerpoint/2010/main" val="1024288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258812" y="323781"/>
            <a:ext cx="8387113" cy="1143000"/>
          </a:xfrm>
        </p:spPr>
        <p:txBody>
          <a:bodyPr>
            <a:normAutofit/>
          </a:bodyPr>
          <a:lstStyle/>
          <a:p>
            <a:r>
              <a:rPr lang="nb-NO" sz="3733" dirty="0">
                <a:latin typeface="Arial Nova" panose="020B0504020202020204" pitchFamily="34" charset="0"/>
              </a:rPr>
              <a:t>SRQ1: State of </a:t>
            </a:r>
            <a:r>
              <a:rPr lang="nb-NO" sz="3733" dirty="0" err="1">
                <a:latin typeface="Arial Nova" panose="020B0504020202020204" pitchFamily="34" charset="0"/>
              </a:rPr>
              <a:t>the</a:t>
            </a:r>
            <a:r>
              <a:rPr lang="nb-NO" sz="3733" dirty="0">
                <a:latin typeface="Arial Nova" panose="020B0504020202020204" pitchFamily="34" charset="0"/>
              </a:rPr>
              <a:t> art</a:t>
            </a:r>
            <a:endParaRPr lang="en-US" sz="3200" dirty="0">
              <a:latin typeface="Arial Nova" panose="020B0504020202020204" pitchFamily="34" charset="0"/>
            </a:endParaRPr>
          </a:p>
        </p:txBody>
      </p:sp>
      <p:sp>
        <p:nvSpPr>
          <p:cNvPr id="9" name="Rektangel 8">
            <a:extLst>
              <a:ext uri="{FF2B5EF4-FFF2-40B4-BE49-F238E27FC236}">
                <a16:creationId xmlns:a16="http://schemas.microsoft.com/office/drawing/2014/main" id="{D08F8209-84CB-4674-9A01-C52CD9536A8F}"/>
              </a:ext>
            </a:extLst>
          </p:cNvPr>
          <p:cNvSpPr/>
          <p:nvPr/>
        </p:nvSpPr>
        <p:spPr>
          <a:xfrm>
            <a:off x="6256774" y="404926"/>
            <a:ext cx="4115733" cy="1323439"/>
          </a:xfrm>
          <a:prstGeom prst="rect">
            <a:avLst/>
          </a:prstGeom>
        </p:spPr>
        <p:txBody>
          <a:bodyPr wrap="square">
            <a:spAutoFit/>
          </a:bodyPr>
          <a:lstStyle/>
          <a:p>
            <a:pPr algn="ctr"/>
            <a:r>
              <a:rPr lang="en-US" sz="2000" i="1" dirty="0"/>
              <a:t>“What approaches and technologies have been used for modelling geospatial information in GIS, ITS and BIM?”</a:t>
            </a:r>
          </a:p>
        </p:txBody>
      </p:sp>
      <p:grpSp>
        <p:nvGrpSpPr>
          <p:cNvPr id="2" name="Gruppe 1">
            <a:extLst>
              <a:ext uri="{FF2B5EF4-FFF2-40B4-BE49-F238E27FC236}">
                <a16:creationId xmlns:a16="http://schemas.microsoft.com/office/drawing/2014/main" id="{0575EC74-D0E9-4C48-8E69-FBC7E399E322}"/>
              </a:ext>
            </a:extLst>
          </p:cNvPr>
          <p:cNvGrpSpPr/>
          <p:nvPr/>
        </p:nvGrpSpPr>
        <p:grpSpPr>
          <a:xfrm>
            <a:off x="1725535" y="5180831"/>
            <a:ext cx="4382664" cy="587796"/>
            <a:chOff x="1294151" y="3885623"/>
            <a:chExt cx="3286998" cy="440847"/>
          </a:xfrm>
        </p:grpSpPr>
        <p:pic>
          <p:nvPicPr>
            <p:cNvPr id="35" name="Bilde 34">
              <a:extLst>
                <a:ext uri="{FF2B5EF4-FFF2-40B4-BE49-F238E27FC236}">
                  <a16:creationId xmlns:a16="http://schemas.microsoft.com/office/drawing/2014/main" id="{0AF59F8E-E804-4CF2-A9D3-DD7AA7CAB886}"/>
                </a:ext>
              </a:extLst>
            </p:cNvPr>
            <p:cNvPicPr>
              <a:picLocks noChangeAspect="1"/>
            </p:cNvPicPr>
            <p:nvPr/>
          </p:nvPicPr>
          <p:blipFill rotWithShape="1">
            <a:blip r:embed="rId4"/>
            <a:srcRect t="8712"/>
            <a:stretch/>
          </p:blipFill>
          <p:spPr>
            <a:xfrm>
              <a:off x="2423282" y="3930678"/>
              <a:ext cx="2157867" cy="395792"/>
            </a:xfrm>
            <a:prstGeom prst="rect">
              <a:avLst/>
            </a:prstGeom>
          </p:spPr>
        </p:pic>
        <p:pic>
          <p:nvPicPr>
            <p:cNvPr id="36" name="Picture 4">
              <a:extLst>
                <a:ext uri="{FF2B5EF4-FFF2-40B4-BE49-F238E27FC236}">
                  <a16:creationId xmlns:a16="http://schemas.microsoft.com/office/drawing/2014/main" id="{EB2FDD49-E729-4DFF-86A7-E4E0D5854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151" y="3885623"/>
              <a:ext cx="1060013" cy="440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e 6">
            <a:extLst>
              <a:ext uri="{FF2B5EF4-FFF2-40B4-BE49-F238E27FC236}">
                <a16:creationId xmlns:a16="http://schemas.microsoft.com/office/drawing/2014/main" id="{39047E3A-5F67-40C5-9BC7-E99407B8449F}"/>
              </a:ext>
            </a:extLst>
          </p:cNvPr>
          <p:cNvGrpSpPr/>
          <p:nvPr/>
        </p:nvGrpSpPr>
        <p:grpSpPr>
          <a:xfrm>
            <a:off x="1730791" y="1734418"/>
            <a:ext cx="3565496" cy="1223401"/>
            <a:chOff x="1298093" y="1300813"/>
            <a:chExt cx="2674122" cy="917551"/>
          </a:xfrm>
        </p:grpSpPr>
        <p:pic>
          <p:nvPicPr>
            <p:cNvPr id="37" name="Bilde 36">
              <a:extLst>
                <a:ext uri="{FF2B5EF4-FFF2-40B4-BE49-F238E27FC236}">
                  <a16:creationId xmlns:a16="http://schemas.microsoft.com/office/drawing/2014/main" id="{FF46F01B-82F8-46DB-82E2-908B8B9F7634}"/>
                </a:ext>
              </a:extLst>
            </p:cNvPr>
            <p:cNvPicPr>
              <a:picLocks noChangeAspect="1"/>
            </p:cNvPicPr>
            <p:nvPr/>
          </p:nvPicPr>
          <p:blipFill>
            <a:blip r:embed="rId6"/>
            <a:stretch>
              <a:fillRect/>
            </a:stretch>
          </p:blipFill>
          <p:spPr>
            <a:xfrm>
              <a:off x="1298093" y="1300813"/>
              <a:ext cx="1809096" cy="453534"/>
            </a:xfrm>
            <a:prstGeom prst="rect">
              <a:avLst/>
            </a:prstGeom>
          </p:spPr>
        </p:pic>
        <p:pic>
          <p:nvPicPr>
            <p:cNvPr id="65" name="Bilde 64">
              <a:extLst>
                <a:ext uri="{FF2B5EF4-FFF2-40B4-BE49-F238E27FC236}">
                  <a16:creationId xmlns:a16="http://schemas.microsoft.com/office/drawing/2014/main" id="{8BF2A5C6-343F-46FC-9CB2-1E475D706CFB}"/>
                </a:ext>
              </a:extLst>
            </p:cNvPr>
            <p:cNvPicPr>
              <a:picLocks noChangeAspect="1"/>
            </p:cNvPicPr>
            <p:nvPr/>
          </p:nvPicPr>
          <p:blipFill>
            <a:blip r:embed="rId7"/>
            <a:stretch>
              <a:fillRect/>
            </a:stretch>
          </p:blipFill>
          <p:spPr>
            <a:xfrm>
              <a:off x="1324162" y="1764830"/>
              <a:ext cx="2648053" cy="453534"/>
            </a:xfrm>
            <a:prstGeom prst="rect">
              <a:avLst/>
            </a:prstGeom>
          </p:spPr>
        </p:pic>
      </p:grpSp>
      <p:grpSp>
        <p:nvGrpSpPr>
          <p:cNvPr id="6" name="Gruppe 5">
            <a:extLst>
              <a:ext uri="{FF2B5EF4-FFF2-40B4-BE49-F238E27FC236}">
                <a16:creationId xmlns:a16="http://schemas.microsoft.com/office/drawing/2014/main" id="{C91FA337-47DF-4DCF-8CA7-48AA592AD24B}"/>
              </a:ext>
            </a:extLst>
          </p:cNvPr>
          <p:cNvGrpSpPr/>
          <p:nvPr/>
        </p:nvGrpSpPr>
        <p:grpSpPr>
          <a:xfrm>
            <a:off x="1725535" y="3154428"/>
            <a:ext cx="3506869" cy="1584665"/>
            <a:chOff x="1294151" y="2365820"/>
            <a:chExt cx="2630152" cy="1188499"/>
          </a:xfrm>
        </p:grpSpPr>
        <p:pic>
          <p:nvPicPr>
            <p:cNvPr id="66" name="Bilde 65">
              <a:extLst>
                <a:ext uri="{FF2B5EF4-FFF2-40B4-BE49-F238E27FC236}">
                  <a16:creationId xmlns:a16="http://schemas.microsoft.com/office/drawing/2014/main" id="{3B599E94-C281-4702-9720-8D6C4270EA54}"/>
                </a:ext>
              </a:extLst>
            </p:cNvPr>
            <p:cNvPicPr>
              <a:picLocks noChangeAspect="1"/>
            </p:cNvPicPr>
            <p:nvPr/>
          </p:nvPicPr>
          <p:blipFill>
            <a:blip r:embed="rId8"/>
            <a:stretch>
              <a:fillRect/>
            </a:stretch>
          </p:blipFill>
          <p:spPr>
            <a:xfrm>
              <a:off x="1294151" y="2365820"/>
              <a:ext cx="2630152" cy="701374"/>
            </a:xfrm>
            <a:prstGeom prst="rect">
              <a:avLst/>
            </a:prstGeom>
          </p:spPr>
        </p:pic>
        <p:pic>
          <p:nvPicPr>
            <p:cNvPr id="67" name="Bilde 66">
              <a:extLst>
                <a:ext uri="{FF2B5EF4-FFF2-40B4-BE49-F238E27FC236}">
                  <a16:creationId xmlns:a16="http://schemas.microsoft.com/office/drawing/2014/main" id="{8E41DBE3-1B50-453E-A995-D10BEB784926}"/>
                </a:ext>
              </a:extLst>
            </p:cNvPr>
            <p:cNvPicPr>
              <a:picLocks noChangeAspect="1"/>
            </p:cNvPicPr>
            <p:nvPr/>
          </p:nvPicPr>
          <p:blipFill>
            <a:blip r:embed="rId9"/>
            <a:stretch>
              <a:fillRect/>
            </a:stretch>
          </p:blipFill>
          <p:spPr>
            <a:xfrm>
              <a:off x="1301494" y="3149251"/>
              <a:ext cx="2274070" cy="405068"/>
            </a:xfrm>
            <a:prstGeom prst="rect">
              <a:avLst/>
            </a:prstGeom>
          </p:spPr>
        </p:pic>
      </p:grpSp>
      <p:sp>
        <p:nvSpPr>
          <p:cNvPr id="3" name="Plassholder for innhold 2">
            <a:extLst>
              <a:ext uri="{FF2B5EF4-FFF2-40B4-BE49-F238E27FC236}">
                <a16:creationId xmlns:a16="http://schemas.microsoft.com/office/drawing/2014/main" id="{3DF8FDBA-50E4-423C-A372-69B385855CD5}"/>
              </a:ext>
            </a:extLst>
          </p:cNvPr>
          <p:cNvSpPr>
            <a:spLocks noGrp="1"/>
          </p:cNvSpPr>
          <p:nvPr>
            <p:ph idx="1"/>
          </p:nvPr>
        </p:nvSpPr>
        <p:spPr>
          <a:xfrm>
            <a:off x="6420568" y="2253781"/>
            <a:ext cx="5167585" cy="2736457"/>
          </a:xfrm>
          <a:solidFill>
            <a:schemeClr val="bg1"/>
          </a:solidFill>
        </p:spPr>
        <p:txBody>
          <a:bodyPr>
            <a:normAutofit/>
          </a:bodyPr>
          <a:lstStyle/>
          <a:p>
            <a:r>
              <a:rPr lang="nb-NO" sz="2667" dirty="0">
                <a:latin typeface="Arial Nova" panose="020B0504020202020204" pitchFamily="34" charset="0"/>
              </a:rPr>
              <a:t>All </a:t>
            </a:r>
            <a:r>
              <a:rPr lang="nb-NO" sz="2667" dirty="0" err="1">
                <a:latin typeface="Arial Nova" panose="020B0504020202020204" pitchFamily="34" charset="0"/>
              </a:rPr>
              <a:t>three</a:t>
            </a:r>
            <a:r>
              <a:rPr lang="nb-NO" sz="2667" dirty="0">
                <a:latin typeface="Arial Nova" panose="020B0504020202020204" pitchFamily="34" charset="0"/>
              </a:rPr>
              <a:t> </a:t>
            </a:r>
            <a:r>
              <a:rPr lang="nb-NO" sz="2667" dirty="0" err="1">
                <a:latin typeface="Arial Nova" panose="020B0504020202020204" pitchFamily="34" charset="0"/>
              </a:rPr>
              <a:t>application</a:t>
            </a:r>
            <a:r>
              <a:rPr lang="nb-NO" sz="2667" dirty="0">
                <a:latin typeface="Arial Nova" panose="020B0504020202020204" pitchFamily="34" charset="0"/>
              </a:rPr>
              <a:t> </a:t>
            </a:r>
            <a:r>
              <a:rPr lang="nb-NO" sz="2667" dirty="0" err="1">
                <a:latin typeface="Arial Nova" panose="020B0504020202020204" pitchFamily="34" charset="0"/>
              </a:rPr>
              <a:t>domains</a:t>
            </a:r>
            <a:r>
              <a:rPr lang="nb-NO" sz="2667" dirty="0">
                <a:latin typeface="Arial Nova" panose="020B0504020202020204" pitchFamily="34" charset="0"/>
              </a:rPr>
              <a:t>:</a:t>
            </a:r>
          </a:p>
          <a:p>
            <a:pPr lvl="1"/>
            <a:r>
              <a:rPr lang="nb-NO" sz="2133" dirty="0" err="1">
                <a:latin typeface="Arial Nova" panose="020B0504020202020204" pitchFamily="34" charset="0"/>
              </a:rPr>
              <a:t>Conceptual</a:t>
            </a:r>
            <a:r>
              <a:rPr lang="nb-NO" sz="2133" dirty="0">
                <a:latin typeface="Arial Nova" panose="020B0504020202020204" pitchFamily="34" charset="0"/>
              </a:rPr>
              <a:t> </a:t>
            </a:r>
            <a:r>
              <a:rPr lang="nb-NO" sz="2133" dirty="0" err="1">
                <a:latin typeface="Arial Nova" panose="020B0504020202020204" pitchFamily="34" charset="0"/>
              </a:rPr>
              <a:t>schemas</a:t>
            </a:r>
            <a:r>
              <a:rPr lang="nb-NO" sz="2133" dirty="0">
                <a:latin typeface="Arial Nova" panose="020B0504020202020204" pitchFamily="34" charset="0"/>
              </a:rPr>
              <a:t> in UML</a:t>
            </a:r>
          </a:p>
          <a:p>
            <a:pPr lvl="1"/>
            <a:r>
              <a:rPr lang="nb-NO" sz="2133" dirty="0" err="1">
                <a:latin typeface="Arial Nova" panose="020B0504020202020204" pitchFamily="34" charset="0"/>
              </a:rPr>
              <a:t>Some</a:t>
            </a:r>
            <a:r>
              <a:rPr lang="nb-NO" sz="2133" dirty="0">
                <a:latin typeface="Arial Nova" panose="020B0504020202020204" pitchFamily="34" charset="0"/>
              </a:rPr>
              <a:t> </a:t>
            </a:r>
            <a:r>
              <a:rPr lang="nb-NO" sz="2133" dirty="0" err="1">
                <a:latin typeface="Arial Nova" panose="020B0504020202020204" pitchFamily="34" charset="0"/>
              </a:rPr>
              <a:t>degree</a:t>
            </a:r>
            <a:r>
              <a:rPr lang="nb-NO" sz="2133" dirty="0">
                <a:latin typeface="Arial Nova" panose="020B0504020202020204" pitchFamily="34" charset="0"/>
              </a:rPr>
              <a:t> of MDA</a:t>
            </a:r>
          </a:p>
          <a:p>
            <a:r>
              <a:rPr lang="nb-NO" sz="2667" dirty="0">
                <a:latin typeface="Arial Nova" panose="020B0504020202020204" pitchFamily="34" charset="0"/>
              </a:rPr>
              <a:t>UML and MDA for GIS is the most </a:t>
            </a:r>
            <a:r>
              <a:rPr lang="nb-NO" sz="2667" dirty="0" err="1">
                <a:latin typeface="Arial Nova" panose="020B0504020202020204" pitchFamily="34" charset="0"/>
              </a:rPr>
              <a:t>complete</a:t>
            </a:r>
            <a:r>
              <a:rPr lang="nb-NO" sz="2667" dirty="0">
                <a:latin typeface="Arial Nova" panose="020B0504020202020204" pitchFamily="34" charset="0"/>
              </a:rPr>
              <a:t> </a:t>
            </a:r>
            <a:r>
              <a:rPr lang="nb-NO" sz="2667" dirty="0" err="1">
                <a:latin typeface="Arial Nova" panose="020B0504020202020204" pitchFamily="34" charset="0"/>
              </a:rPr>
              <a:t>approach</a:t>
            </a:r>
            <a:endParaRPr lang="nb-NO" sz="2667" dirty="0">
              <a:latin typeface="Arial Nova" panose="020B0504020202020204" pitchFamily="34" charset="0"/>
            </a:endParaRPr>
          </a:p>
          <a:p>
            <a:pPr lvl="1"/>
            <a:r>
              <a:rPr lang="nb-NO" sz="2133" dirty="0" err="1">
                <a:latin typeface="Arial Nova" panose="020B0504020202020204" pitchFamily="34" charset="0"/>
              </a:rPr>
              <a:t>But</a:t>
            </a:r>
            <a:r>
              <a:rPr lang="nb-NO" sz="2133" dirty="0">
                <a:latin typeface="Arial Nova" panose="020B0504020202020204" pitchFamily="34" charset="0"/>
              </a:rPr>
              <a:t> </a:t>
            </a:r>
            <a:r>
              <a:rPr lang="nb-NO" sz="2133" dirty="0" err="1">
                <a:latin typeface="Arial Nova" panose="020B0504020202020204" pitchFamily="34" charset="0"/>
              </a:rPr>
              <a:t>with</a:t>
            </a:r>
            <a:r>
              <a:rPr lang="nb-NO" sz="2133" dirty="0">
                <a:latin typeface="Arial Nova" panose="020B0504020202020204" pitchFamily="34" charset="0"/>
              </a:rPr>
              <a:t> </a:t>
            </a:r>
            <a:r>
              <a:rPr lang="nb-NO" sz="2133" dirty="0" err="1">
                <a:latin typeface="Arial Nova" panose="020B0504020202020204" pitchFamily="34" charset="0"/>
              </a:rPr>
              <a:t>defeciencies</a:t>
            </a:r>
            <a:endParaRPr lang="nb-NO" sz="2133" dirty="0">
              <a:latin typeface="Arial Nova" panose="020B0504020202020204" pitchFamily="34" charset="0"/>
            </a:endParaRPr>
          </a:p>
        </p:txBody>
      </p:sp>
    </p:spTree>
    <p:extLst>
      <p:ext uri="{BB962C8B-B14F-4D97-AF65-F5344CB8AC3E}">
        <p14:creationId xmlns:p14="http://schemas.microsoft.com/office/powerpoint/2010/main" val="200406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8" name="Tittel 1">
            <a:extLst>
              <a:ext uri="{FF2B5EF4-FFF2-40B4-BE49-F238E27FC236}">
                <a16:creationId xmlns:a16="http://schemas.microsoft.com/office/drawing/2014/main" id="{D7662810-FA67-4787-929A-A4BE973BFA2F}"/>
              </a:ext>
            </a:extLst>
          </p:cNvPr>
          <p:cNvSpPr txBox="1">
            <a:spLocks/>
          </p:cNvSpPr>
          <p:nvPr/>
        </p:nvSpPr>
        <p:spPr>
          <a:xfrm>
            <a:off x="1290483" y="282619"/>
            <a:ext cx="8547784" cy="11430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nb-NO" sz="3200" b="0" dirty="0">
                <a:latin typeface="Arial Nova" panose="020B0504020202020204" pitchFamily="34" charset="0"/>
              </a:rPr>
              <a:t>SRQ5: </a:t>
            </a:r>
            <a:r>
              <a:rPr lang="nb-NO" sz="3200" b="0" dirty="0" err="1"/>
              <a:t>Ontologies</a:t>
            </a:r>
            <a:r>
              <a:rPr lang="nb-NO" sz="3200" b="0" dirty="0"/>
              <a:t> for linking and </a:t>
            </a:r>
            <a:r>
              <a:rPr lang="nb-NO" sz="3200" b="0" dirty="0" err="1"/>
              <a:t>mapping</a:t>
            </a:r>
            <a:endParaRPr lang="nb-NO" sz="3733" b="0" dirty="0">
              <a:latin typeface="Arial Nova" panose="020B0504020202020204" pitchFamily="34" charset="0"/>
            </a:endParaRPr>
          </a:p>
        </p:txBody>
      </p:sp>
      <p:pic>
        <p:nvPicPr>
          <p:cNvPr id="9" name="Picture 4">
            <a:extLst>
              <a:ext uri="{FF2B5EF4-FFF2-40B4-BE49-F238E27FC236}">
                <a16:creationId xmlns:a16="http://schemas.microsoft.com/office/drawing/2014/main" id="{E565BB98-A56B-4B72-B069-E8CAB169633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tretch>
            <a:fillRect/>
          </a:stretch>
        </p:blipFill>
        <p:spPr bwMode="auto">
          <a:xfrm>
            <a:off x="6580842" y="4200005"/>
            <a:ext cx="173129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a:extLst>
              <a:ext uri="{FF2B5EF4-FFF2-40B4-BE49-F238E27FC236}">
                <a16:creationId xmlns:a16="http://schemas.microsoft.com/office/drawing/2014/main" id="{7FA8EE96-7D83-4922-B6BA-72EB685C3668}"/>
              </a:ext>
            </a:extLst>
          </p:cNvPr>
          <p:cNvPicPr>
            <a:picLocks noChangeAspect="1"/>
          </p:cNvPicPr>
          <p:nvPr/>
        </p:nvPicPr>
        <p:blipFill>
          <a:blip r:embed="rId5"/>
          <a:stretch>
            <a:fillRect/>
          </a:stretch>
        </p:blipFill>
        <p:spPr>
          <a:xfrm>
            <a:off x="8312136" y="5603011"/>
            <a:ext cx="3052261" cy="570461"/>
          </a:xfrm>
          <a:prstGeom prst="rect">
            <a:avLst/>
          </a:prstGeom>
        </p:spPr>
      </p:pic>
      <p:sp>
        <p:nvSpPr>
          <p:cNvPr id="13" name="Bøyd pil 15">
            <a:extLst>
              <a:ext uri="{FF2B5EF4-FFF2-40B4-BE49-F238E27FC236}">
                <a16:creationId xmlns:a16="http://schemas.microsoft.com/office/drawing/2014/main" id="{E6D42D60-E1C7-498B-977D-2DF7D9EA6700}"/>
              </a:ext>
            </a:extLst>
          </p:cNvPr>
          <p:cNvSpPr/>
          <p:nvPr/>
        </p:nvSpPr>
        <p:spPr>
          <a:xfrm rot="5400000">
            <a:off x="8806813" y="4372086"/>
            <a:ext cx="812492" cy="1399641"/>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b-NO" sz="2400">
              <a:solidFill>
                <a:schemeClr val="tx1"/>
              </a:solidFill>
            </a:endParaRPr>
          </a:p>
        </p:txBody>
      </p:sp>
      <p:sp>
        <p:nvSpPr>
          <p:cNvPr id="15" name="Rektangel 14">
            <a:extLst>
              <a:ext uri="{FF2B5EF4-FFF2-40B4-BE49-F238E27FC236}">
                <a16:creationId xmlns:a16="http://schemas.microsoft.com/office/drawing/2014/main" id="{DB4CCBF4-74F2-4EBA-8625-3D15063A0E76}"/>
              </a:ext>
            </a:extLst>
          </p:cNvPr>
          <p:cNvSpPr/>
          <p:nvPr/>
        </p:nvSpPr>
        <p:spPr>
          <a:xfrm>
            <a:off x="1546875" y="1686849"/>
            <a:ext cx="4269341" cy="2308324"/>
          </a:xfrm>
          <a:prstGeom prst="rect">
            <a:avLst/>
          </a:prstGeom>
        </p:spPr>
        <p:txBody>
          <a:bodyPr wrap="square">
            <a:spAutoFit/>
          </a:bodyPr>
          <a:lstStyle/>
          <a:p>
            <a:pPr algn="ctr"/>
            <a:r>
              <a:rPr lang="en-US" sz="2400" i="1" dirty="0"/>
              <a:t>“How can UML models of geospatial information be implemented as OWL Ontologies, for linking and mapping by applying Semantic Web technologies?”</a:t>
            </a:r>
          </a:p>
        </p:txBody>
      </p:sp>
      <p:pic>
        <p:nvPicPr>
          <p:cNvPr id="11" name="Plassholder for innhold 12">
            <a:extLst>
              <a:ext uri="{FF2B5EF4-FFF2-40B4-BE49-F238E27FC236}">
                <a16:creationId xmlns:a16="http://schemas.microsoft.com/office/drawing/2014/main" id="{60AA2AE4-F3D2-4790-A45A-5E4D2D393F32}"/>
              </a:ext>
            </a:extLst>
          </p:cNvPr>
          <p:cNvPicPr>
            <a:picLocks noGrp="1" noChangeAspect="1"/>
          </p:cNvPicPr>
          <p:nvPr>
            <p:ph idx="1"/>
          </p:nvPr>
        </p:nvPicPr>
        <p:blipFill>
          <a:blip r:embed="rId6"/>
          <a:stretch>
            <a:fillRect/>
          </a:stretch>
        </p:blipFill>
        <p:spPr>
          <a:xfrm>
            <a:off x="6571662" y="1624966"/>
            <a:ext cx="4031028" cy="2413975"/>
          </a:xfrm>
          <a:prstGeom prst="rect">
            <a:avLst/>
          </a:prstGeom>
        </p:spPr>
      </p:pic>
    </p:spTree>
    <p:extLst>
      <p:ext uri="{BB962C8B-B14F-4D97-AF65-F5344CB8AC3E}">
        <p14:creationId xmlns:p14="http://schemas.microsoft.com/office/powerpoint/2010/main" val="199709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209040" y="345440"/>
            <a:ext cx="8900160" cy="1117600"/>
          </a:xfrm>
        </p:spPr>
        <p:txBody>
          <a:bodyPr>
            <a:normAutofit/>
          </a:bodyPr>
          <a:lstStyle/>
          <a:p>
            <a:r>
              <a:rPr lang="nb-NO" sz="3200" dirty="0"/>
              <a:t>Fundamental </a:t>
            </a:r>
            <a:r>
              <a:rPr lang="nb-NO" sz="3200" dirty="0" err="1"/>
              <a:t>differences</a:t>
            </a:r>
            <a:endParaRPr lang="en-US" sz="4267" dirty="0"/>
          </a:p>
        </p:txBody>
      </p:sp>
      <p:sp>
        <p:nvSpPr>
          <p:cNvPr id="17" name="TekstSylinder 16">
            <a:extLst>
              <a:ext uri="{FF2B5EF4-FFF2-40B4-BE49-F238E27FC236}">
                <a16:creationId xmlns:a16="http://schemas.microsoft.com/office/drawing/2014/main" id="{54E8B3AC-CD4F-4EC4-93CF-50164D29FE54}"/>
              </a:ext>
            </a:extLst>
          </p:cNvPr>
          <p:cNvSpPr txBox="1"/>
          <p:nvPr/>
        </p:nvSpPr>
        <p:spPr>
          <a:xfrm>
            <a:off x="6372337" y="1715136"/>
            <a:ext cx="4805680" cy="2862707"/>
          </a:xfrm>
          <a:prstGeom prst="rect">
            <a:avLst/>
          </a:prstGeom>
          <a:noFill/>
        </p:spPr>
        <p:txBody>
          <a:bodyPr wrap="square" rtlCol="0">
            <a:spAutoFit/>
          </a:bodyPr>
          <a:lstStyle/>
          <a:p>
            <a:pPr>
              <a:spcBef>
                <a:spcPts val="800"/>
              </a:spcBef>
            </a:pPr>
            <a:r>
              <a:rPr lang="nb-NO" sz="2667" dirty="0" err="1"/>
              <a:t>Closed</a:t>
            </a:r>
            <a:r>
              <a:rPr lang="nb-NO" sz="2667" dirty="0"/>
              <a:t> World </a:t>
            </a:r>
            <a:r>
              <a:rPr lang="nb-NO" sz="2667" dirty="0" err="1"/>
              <a:t>Assumption</a:t>
            </a:r>
            <a:r>
              <a:rPr lang="nb-NO" sz="2667" dirty="0"/>
              <a:t> (CWA)</a:t>
            </a:r>
          </a:p>
          <a:p>
            <a:pPr>
              <a:spcBef>
                <a:spcPts val="800"/>
              </a:spcBef>
            </a:pPr>
            <a:endParaRPr lang="nb-NO" sz="2667" dirty="0"/>
          </a:p>
          <a:p>
            <a:pPr>
              <a:spcBef>
                <a:spcPts val="800"/>
              </a:spcBef>
            </a:pPr>
            <a:endParaRPr lang="nb-NO" sz="2667" dirty="0"/>
          </a:p>
          <a:p>
            <a:pPr>
              <a:spcBef>
                <a:spcPts val="800"/>
              </a:spcBef>
            </a:pPr>
            <a:r>
              <a:rPr lang="nb-NO" sz="2667" dirty="0"/>
              <a:t>Open World </a:t>
            </a:r>
            <a:r>
              <a:rPr lang="nb-NO" sz="2667" dirty="0" err="1"/>
              <a:t>Assumption</a:t>
            </a:r>
            <a:r>
              <a:rPr lang="nb-NO" sz="2667" dirty="0"/>
              <a:t> (OWA)</a:t>
            </a:r>
          </a:p>
        </p:txBody>
      </p:sp>
      <p:pic>
        <p:nvPicPr>
          <p:cNvPr id="19" name="Bilde 18">
            <a:extLst>
              <a:ext uri="{FF2B5EF4-FFF2-40B4-BE49-F238E27FC236}">
                <a16:creationId xmlns:a16="http://schemas.microsoft.com/office/drawing/2014/main" id="{3CF4113B-ADB4-41D7-B5AD-BEBCD5E67933}"/>
              </a:ext>
            </a:extLst>
          </p:cNvPr>
          <p:cNvPicPr>
            <a:picLocks noChangeAspect="1"/>
          </p:cNvPicPr>
          <p:nvPr/>
        </p:nvPicPr>
        <p:blipFill>
          <a:blip r:embed="rId4"/>
          <a:stretch>
            <a:fillRect/>
          </a:stretch>
        </p:blipFill>
        <p:spPr>
          <a:xfrm>
            <a:off x="1313437" y="3760463"/>
            <a:ext cx="3654339" cy="682989"/>
          </a:xfrm>
          <a:prstGeom prst="rect">
            <a:avLst/>
          </a:prstGeom>
        </p:spPr>
      </p:pic>
      <p:sp>
        <p:nvSpPr>
          <p:cNvPr id="13" name="TekstSylinder 12">
            <a:extLst>
              <a:ext uri="{FF2B5EF4-FFF2-40B4-BE49-F238E27FC236}">
                <a16:creationId xmlns:a16="http://schemas.microsoft.com/office/drawing/2014/main" id="{CD45B890-81A9-4255-913F-F4F18A045387}"/>
              </a:ext>
            </a:extLst>
          </p:cNvPr>
          <p:cNvSpPr txBox="1"/>
          <p:nvPr/>
        </p:nvSpPr>
        <p:spPr>
          <a:xfrm>
            <a:off x="1249520" y="2408102"/>
            <a:ext cx="4805680" cy="882357"/>
          </a:xfrm>
          <a:prstGeom prst="rect">
            <a:avLst/>
          </a:prstGeom>
          <a:noFill/>
        </p:spPr>
        <p:txBody>
          <a:bodyPr wrap="square" rtlCol="0">
            <a:spAutoFit/>
          </a:bodyPr>
          <a:lstStyle/>
          <a:p>
            <a:pPr>
              <a:spcBef>
                <a:spcPts val="800"/>
              </a:spcBef>
            </a:pPr>
            <a:r>
              <a:rPr lang="nb-NO" sz="2667" dirty="0" err="1"/>
              <a:t>Structure</a:t>
            </a:r>
            <a:r>
              <a:rPr lang="nb-NO" sz="2667" dirty="0"/>
              <a:t> of </a:t>
            </a:r>
            <a:r>
              <a:rPr lang="nb-NO" sz="2667" dirty="0" err="1"/>
              <a:t>information</a:t>
            </a:r>
            <a:endParaRPr lang="nb-NO" sz="2667" dirty="0"/>
          </a:p>
          <a:p>
            <a:pPr>
              <a:spcBef>
                <a:spcPts val="800"/>
              </a:spcBef>
            </a:pPr>
            <a:r>
              <a:rPr lang="nb-NO" dirty="0">
                <a:solidFill>
                  <a:prstClr val="black"/>
                </a:solidFill>
                <a:ea typeface="Times New Roman" panose="02020603050405020304" pitchFamily="18" charset="0"/>
                <a:cs typeface="Times New Roman" panose="02020603050405020304" pitchFamily="18" charset="0"/>
              </a:rPr>
              <a:t>- The </a:t>
            </a:r>
            <a:r>
              <a:rPr lang="nb-NO" dirty="0" err="1">
                <a:solidFill>
                  <a:prstClr val="black"/>
                </a:solidFill>
                <a:ea typeface="Times New Roman" panose="02020603050405020304" pitchFamily="18" charset="0"/>
                <a:cs typeface="Times New Roman" panose="02020603050405020304" pitchFamily="18" charset="0"/>
              </a:rPr>
              <a:t>class</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Railing</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with</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specific</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properties</a:t>
            </a:r>
            <a:endParaRPr lang="en-US" sz="1600" dirty="0">
              <a:solidFill>
                <a:prstClr val="black"/>
              </a:solidFill>
              <a:ea typeface="Times New Roman" panose="02020603050405020304" pitchFamily="18" charset="0"/>
              <a:cs typeface="Times New Roman" panose="02020603050405020304" pitchFamily="18" charset="0"/>
            </a:endParaRPr>
          </a:p>
        </p:txBody>
      </p:sp>
      <p:sp>
        <p:nvSpPr>
          <p:cNvPr id="14" name="TekstSylinder 13">
            <a:extLst>
              <a:ext uri="{FF2B5EF4-FFF2-40B4-BE49-F238E27FC236}">
                <a16:creationId xmlns:a16="http://schemas.microsoft.com/office/drawing/2014/main" id="{2E50088D-C9D1-427D-9BDD-E1F29538AF6C}"/>
              </a:ext>
            </a:extLst>
          </p:cNvPr>
          <p:cNvSpPr txBox="1"/>
          <p:nvPr/>
        </p:nvSpPr>
        <p:spPr>
          <a:xfrm>
            <a:off x="1249519" y="4577843"/>
            <a:ext cx="8021230" cy="1159356"/>
          </a:xfrm>
          <a:prstGeom prst="rect">
            <a:avLst/>
          </a:prstGeom>
          <a:noFill/>
        </p:spPr>
        <p:txBody>
          <a:bodyPr wrap="square" rtlCol="0">
            <a:spAutoFit/>
          </a:bodyPr>
          <a:lstStyle/>
          <a:p>
            <a:pPr>
              <a:spcBef>
                <a:spcPts val="800"/>
              </a:spcBef>
            </a:pPr>
            <a:r>
              <a:rPr lang="nb-NO" sz="2667" dirty="0" err="1"/>
              <a:t>Meaning</a:t>
            </a:r>
            <a:r>
              <a:rPr lang="nb-NO" sz="2667" dirty="0"/>
              <a:t> of </a:t>
            </a:r>
            <a:r>
              <a:rPr lang="nb-NO" sz="2667" dirty="0" err="1"/>
              <a:t>concepts</a:t>
            </a:r>
            <a:endParaRPr lang="nb-NO" sz="2667" dirty="0"/>
          </a:p>
          <a:p>
            <a:pPr>
              <a:spcBef>
                <a:spcPts val="800"/>
              </a:spcBef>
            </a:pPr>
            <a:r>
              <a:rPr lang="nb-NO" dirty="0">
                <a:solidFill>
                  <a:prstClr val="black"/>
                </a:solidFill>
                <a:ea typeface="Times New Roman" panose="02020603050405020304" pitchFamily="18" charset="0"/>
                <a:cs typeface="Times New Roman" panose="02020603050405020304" pitchFamily="18" charset="0"/>
              </a:rPr>
              <a:t>- A  </a:t>
            </a:r>
            <a:r>
              <a:rPr lang="nb-NO" dirty="0" err="1">
                <a:solidFill>
                  <a:prstClr val="black"/>
                </a:solidFill>
                <a:ea typeface="Times New Roman" panose="02020603050405020304" pitchFamily="18" charset="0"/>
                <a:cs typeface="Times New Roman" panose="02020603050405020304" pitchFamily="18" charset="0"/>
              </a:rPr>
              <a:t>thing</a:t>
            </a:r>
            <a:r>
              <a:rPr lang="nb-NO" dirty="0">
                <a:solidFill>
                  <a:prstClr val="black"/>
                </a:solidFill>
                <a:ea typeface="Times New Roman" panose="02020603050405020304" pitchFamily="18" charset="0"/>
                <a:cs typeface="Times New Roman" panose="02020603050405020304" pitchFamily="18" charset="0"/>
              </a:rPr>
              <a:t> is a «</a:t>
            </a:r>
            <a:r>
              <a:rPr lang="nb-NO" dirty="0" err="1">
                <a:solidFill>
                  <a:prstClr val="black"/>
                </a:solidFill>
                <a:ea typeface="Times New Roman" panose="02020603050405020304" pitchFamily="18" charset="0"/>
                <a:cs typeface="Times New Roman" panose="02020603050405020304" pitchFamily="18" charset="0"/>
              </a:rPr>
              <a:t>Railing</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if</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specific</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properites</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with</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specific</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values</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are</a:t>
            </a:r>
            <a:r>
              <a:rPr lang="nb-NO" dirty="0">
                <a:solidFill>
                  <a:prstClr val="black"/>
                </a:solidFill>
                <a:ea typeface="Times New Roman" panose="02020603050405020304" pitchFamily="18" charset="0"/>
                <a:cs typeface="Times New Roman" panose="02020603050405020304" pitchFamily="18" charset="0"/>
              </a:rPr>
              <a:t> given, and </a:t>
            </a:r>
            <a:r>
              <a:rPr lang="nb-NO" dirty="0" err="1">
                <a:solidFill>
                  <a:prstClr val="black"/>
                </a:solidFill>
                <a:ea typeface="Times New Roman" panose="02020603050405020304" pitchFamily="18" charset="0"/>
                <a:cs typeface="Times New Roman" panose="02020603050405020304" pitchFamily="18" charset="0"/>
              </a:rPr>
              <a:t>can</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also</a:t>
            </a:r>
            <a:r>
              <a:rPr lang="nb-NO" dirty="0">
                <a:solidFill>
                  <a:prstClr val="black"/>
                </a:solidFill>
                <a:ea typeface="Times New Roman" panose="02020603050405020304" pitchFamily="18" charset="0"/>
                <a:cs typeface="Times New Roman" panose="02020603050405020304" pitchFamily="18" charset="0"/>
              </a:rPr>
              <a:t> be a «</a:t>
            </a:r>
            <a:r>
              <a:rPr lang="nb-NO" dirty="0" err="1">
                <a:solidFill>
                  <a:prstClr val="black"/>
                </a:solidFill>
                <a:ea typeface="Times New Roman" panose="02020603050405020304" pitchFamily="18" charset="0"/>
                <a:cs typeface="Times New Roman" panose="02020603050405020304" pitchFamily="18" charset="0"/>
              </a:rPr>
              <a:t>Fence</a:t>
            </a:r>
            <a:r>
              <a:rPr lang="nb-NO" dirty="0">
                <a:solidFill>
                  <a:prstClr val="black"/>
                </a:solidFill>
                <a:ea typeface="Times New Roman" panose="02020603050405020304" pitchFamily="18" charset="0"/>
                <a:cs typeface="Times New Roman" panose="02020603050405020304" pitchFamily="18" charset="0"/>
              </a:rPr>
              <a:t>»</a:t>
            </a:r>
            <a:endParaRPr lang="en-US" sz="1600" dirty="0">
              <a:solidFill>
                <a:prstClr val="black"/>
              </a:solidFill>
              <a:ea typeface="Times New Roman" panose="02020603050405020304" pitchFamily="18" charset="0"/>
              <a:cs typeface="Times New Roman" panose="02020603050405020304" pitchFamily="18" charset="0"/>
            </a:endParaRPr>
          </a:p>
        </p:txBody>
      </p:sp>
      <p:pic>
        <p:nvPicPr>
          <p:cNvPr id="45" name="Picture 4">
            <a:extLst>
              <a:ext uri="{FF2B5EF4-FFF2-40B4-BE49-F238E27FC236}">
                <a16:creationId xmlns:a16="http://schemas.microsoft.com/office/drawing/2014/main" id="{4ECC1775-2E1C-4921-9F4F-22A9823F1CDA}"/>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tretch>
            <a:fillRect/>
          </a:stretch>
        </p:blipFill>
        <p:spPr bwMode="auto">
          <a:xfrm>
            <a:off x="1409313" y="1364072"/>
            <a:ext cx="1731295" cy="1143001"/>
          </a:xfrm>
          <a:prstGeom prst="rect">
            <a:avLst/>
          </a:prstGeom>
          <a:noFill/>
          <a:extLst>
            <a:ext uri="{909E8E84-426E-40DD-AFC4-6F175D3DCCD1}">
              <a14:hiddenFill xmlns:a14="http://schemas.microsoft.com/office/drawing/2010/main">
                <a:solidFill>
                  <a:srgbClr val="FFFFFF"/>
                </a:solidFill>
              </a14:hiddenFill>
            </a:ext>
          </a:extLst>
        </p:spPr>
      </p:pic>
      <p:sp>
        <p:nvSpPr>
          <p:cNvPr id="46" name="TekstSylinder 45">
            <a:extLst>
              <a:ext uri="{FF2B5EF4-FFF2-40B4-BE49-F238E27FC236}">
                <a16:creationId xmlns:a16="http://schemas.microsoft.com/office/drawing/2014/main" id="{9E68FD12-3D4D-427B-BF7D-9CA0F2817ABB}"/>
              </a:ext>
            </a:extLst>
          </p:cNvPr>
          <p:cNvSpPr txBox="1"/>
          <p:nvPr/>
        </p:nvSpPr>
        <p:spPr>
          <a:xfrm>
            <a:off x="1539089" y="5989340"/>
            <a:ext cx="8840903" cy="523220"/>
          </a:xfrm>
          <a:prstGeom prst="rect">
            <a:avLst/>
          </a:prstGeom>
          <a:noFill/>
        </p:spPr>
        <p:txBody>
          <a:bodyPr wrap="square">
            <a:spAutoFit/>
          </a:bodyPr>
          <a:lstStyle/>
          <a:p>
            <a:r>
              <a:rPr lang="en-US" sz="2800" dirty="0">
                <a:sym typeface="Wingdings" panose="05000000000000000000" pitchFamily="2" charset="2"/>
              </a:rPr>
              <a:t> </a:t>
            </a:r>
            <a:r>
              <a:rPr lang="en-US" sz="2800" dirty="0"/>
              <a:t>The derived ontologies tend to be a bit “UML-</a:t>
            </a:r>
            <a:r>
              <a:rPr lang="en-US" sz="2800" dirty="0" err="1"/>
              <a:t>ish</a:t>
            </a:r>
            <a:r>
              <a:rPr lang="en-US" sz="2800" dirty="0"/>
              <a:t>”</a:t>
            </a:r>
          </a:p>
        </p:txBody>
      </p:sp>
    </p:spTree>
    <p:extLst>
      <p:ext uri="{BB962C8B-B14F-4D97-AF65-F5344CB8AC3E}">
        <p14:creationId xmlns:p14="http://schemas.microsoft.com/office/powerpoint/2010/main" val="331306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p:txBody>
          <a:bodyPr>
            <a:normAutofit/>
          </a:bodyPr>
          <a:lstStyle/>
          <a:p>
            <a:r>
              <a:rPr lang="nb-NO" sz="4000" dirty="0"/>
              <a:t>Level of </a:t>
            </a:r>
            <a:r>
              <a:rPr lang="nb-NO" sz="4000" dirty="0" err="1"/>
              <a:t>information</a:t>
            </a:r>
            <a:r>
              <a:rPr lang="nb-NO" sz="4000" dirty="0"/>
              <a:t> </a:t>
            </a:r>
            <a:r>
              <a:rPr lang="nb-NO" sz="4000" dirty="0" err="1"/>
              <a:t>flow</a:t>
            </a:r>
            <a:endParaRPr lang="en-US" sz="4000" dirty="0"/>
          </a:p>
        </p:txBody>
      </p:sp>
      <p:sp>
        <p:nvSpPr>
          <p:cNvPr id="3" name="Plassholder for innhold 2">
            <a:extLst>
              <a:ext uri="{FF2B5EF4-FFF2-40B4-BE49-F238E27FC236}">
                <a16:creationId xmlns:a16="http://schemas.microsoft.com/office/drawing/2014/main" id="{C69313DD-3305-473C-AADA-D110900CC55D}"/>
              </a:ext>
            </a:extLst>
          </p:cNvPr>
          <p:cNvSpPr>
            <a:spLocks noGrp="1"/>
          </p:cNvSpPr>
          <p:nvPr>
            <p:ph sz="half" idx="2"/>
          </p:nvPr>
        </p:nvSpPr>
        <p:spPr>
          <a:xfrm>
            <a:off x="1460735" y="1594166"/>
            <a:ext cx="4646803" cy="4790167"/>
          </a:xfrm>
        </p:spPr>
        <p:txBody>
          <a:bodyPr>
            <a:normAutofit/>
          </a:bodyPr>
          <a:lstStyle/>
          <a:p>
            <a:pPr marL="0" indent="0">
              <a:spcAft>
                <a:spcPts val="1067"/>
              </a:spcAft>
              <a:buNone/>
            </a:pPr>
            <a:r>
              <a:rPr lang="en-US" sz="2400" dirty="0">
                <a:ea typeface="Times New Roman" panose="02020603050405020304" pitchFamily="18" charset="0"/>
                <a:cs typeface="Times New Roman" panose="02020603050405020304" pitchFamily="18" charset="0"/>
              </a:rPr>
              <a:t>Conversions of restrictions from the CWA to the OWA must be configured according to the selected level of information flow:</a:t>
            </a:r>
            <a:endParaRPr lang="en-US" sz="2400" dirty="0"/>
          </a:p>
          <a:p>
            <a:pPr>
              <a:buFont typeface="+mj-lt"/>
              <a:buAutoNum type="arabicPeriod"/>
            </a:pPr>
            <a:r>
              <a:rPr lang="en-US" sz="2133" dirty="0">
                <a:ea typeface="Times New Roman" panose="02020603050405020304" pitchFamily="18" charset="0"/>
                <a:cs typeface="Times New Roman" panose="02020603050405020304" pitchFamily="18" charset="0"/>
              </a:rPr>
              <a:t>Ontologies for use only in the Semantic Web</a:t>
            </a:r>
            <a:endParaRPr lang="nb-NO" sz="1600" dirty="0"/>
          </a:p>
          <a:p>
            <a:pPr>
              <a:buFont typeface="+mj-lt"/>
              <a:buAutoNum type="arabicPeriod"/>
            </a:pPr>
            <a:r>
              <a:rPr lang="en-US" sz="2133" dirty="0">
                <a:ea typeface="Times New Roman" panose="02020603050405020304" pitchFamily="18" charset="0"/>
                <a:cs typeface="Times New Roman" panose="02020603050405020304" pitchFamily="18" charset="0"/>
              </a:rPr>
              <a:t>Unidirectional information exchange to the Semantic Web</a:t>
            </a:r>
          </a:p>
          <a:p>
            <a:pPr>
              <a:buFont typeface="+mj-lt"/>
              <a:buAutoNum type="arabicPeriod"/>
            </a:pPr>
            <a:r>
              <a:rPr lang="en-US" sz="2133" dirty="0">
                <a:ea typeface="Times New Roman" panose="02020603050405020304" pitchFamily="18" charset="0"/>
                <a:cs typeface="Times New Roman" panose="02020603050405020304" pitchFamily="18" charset="0"/>
              </a:rPr>
              <a:t>Bidirectional information exchange</a:t>
            </a:r>
          </a:p>
        </p:txBody>
      </p:sp>
      <p:pic>
        <p:nvPicPr>
          <p:cNvPr id="37" name="Picture 4">
            <a:extLst>
              <a:ext uri="{FF2B5EF4-FFF2-40B4-BE49-F238E27FC236}">
                <a16:creationId xmlns:a16="http://schemas.microsoft.com/office/drawing/2014/main" id="{53E87132-B8FC-4F5E-AD55-FC0303078E29}"/>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tretch>
            <a:fillRect/>
          </a:stretch>
        </p:blipFill>
        <p:spPr bwMode="auto">
          <a:xfrm>
            <a:off x="6707470" y="2286000"/>
            <a:ext cx="173129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38" name="Bilde 37">
            <a:extLst>
              <a:ext uri="{FF2B5EF4-FFF2-40B4-BE49-F238E27FC236}">
                <a16:creationId xmlns:a16="http://schemas.microsoft.com/office/drawing/2014/main" id="{B2D88797-7CE2-481A-AA91-23AE4DEB46E7}"/>
              </a:ext>
            </a:extLst>
          </p:cNvPr>
          <p:cNvPicPr>
            <a:picLocks noChangeAspect="1"/>
          </p:cNvPicPr>
          <p:nvPr/>
        </p:nvPicPr>
        <p:blipFill>
          <a:blip r:embed="rId5"/>
          <a:stretch>
            <a:fillRect/>
          </a:stretch>
        </p:blipFill>
        <p:spPr>
          <a:xfrm>
            <a:off x="8438764" y="3689006"/>
            <a:ext cx="3052261" cy="570461"/>
          </a:xfrm>
          <a:prstGeom prst="rect">
            <a:avLst/>
          </a:prstGeom>
        </p:spPr>
      </p:pic>
      <p:sp>
        <p:nvSpPr>
          <p:cNvPr id="39" name="Bøyd pil 15">
            <a:extLst>
              <a:ext uri="{FF2B5EF4-FFF2-40B4-BE49-F238E27FC236}">
                <a16:creationId xmlns:a16="http://schemas.microsoft.com/office/drawing/2014/main" id="{8A32A806-B3E0-47CE-80C8-F78BBD975191}"/>
              </a:ext>
            </a:extLst>
          </p:cNvPr>
          <p:cNvSpPr/>
          <p:nvPr/>
        </p:nvSpPr>
        <p:spPr>
          <a:xfrm rot="5400000">
            <a:off x="8933441" y="2458081"/>
            <a:ext cx="812492" cy="1399641"/>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b-NO" sz="2400">
              <a:solidFill>
                <a:schemeClr val="tx1"/>
              </a:solidFill>
            </a:endParaRPr>
          </a:p>
        </p:txBody>
      </p:sp>
    </p:spTree>
    <p:extLst>
      <p:ext uri="{BB962C8B-B14F-4D97-AF65-F5344CB8AC3E}">
        <p14:creationId xmlns:p14="http://schemas.microsoft.com/office/powerpoint/2010/main" val="267018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167896" y="365125"/>
            <a:ext cx="9914631" cy="1325563"/>
          </a:xfrm>
        </p:spPr>
        <p:txBody>
          <a:bodyPr>
            <a:normAutofit/>
          </a:bodyPr>
          <a:lstStyle/>
          <a:p>
            <a:r>
              <a:rPr lang="nb-NO" sz="3200" dirty="0"/>
              <a:t>Linking and </a:t>
            </a:r>
            <a:r>
              <a:rPr lang="nb-NO" sz="3200" dirty="0" err="1"/>
              <a:t>mapping</a:t>
            </a:r>
            <a:r>
              <a:rPr lang="nb-NO" sz="3200" dirty="0"/>
              <a:t> </a:t>
            </a:r>
            <a:r>
              <a:rPr lang="nb-NO" sz="3200" dirty="0" err="1"/>
              <a:t>information</a:t>
            </a:r>
            <a:r>
              <a:rPr lang="nb-NO" sz="3200" dirty="0"/>
              <a:t> </a:t>
            </a:r>
            <a:r>
              <a:rPr lang="nb-NO" sz="3200" dirty="0" err="1"/>
              <a:t>models</a:t>
            </a:r>
            <a:endParaRPr lang="nb-NO" sz="3200" dirty="0"/>
          </a:p>
        </p:txBody>
      </p:sp>
      <p:pic>
        <p:nvPicPr>
          <p:cNvPr id="13" name="Picture 2" descr="http://wpd1.s3.eu-central-1.amazonaws.com/img/Framework.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189385" y="1584356"/>
            <a:ext cx="3539015" cy="2909526"/>
          </a:xfrm>
          <a:prstGeom prst="rect">
            <a:avLst/>
          </a:prstGeom>
          <a:noFill/>
          <a:extLst>
            <a:ext uri="{909E8E84-426E-40DD-AFC4-6F175D3DCCD1}">
              <a14:hiddenFill xmlns:a14="http://schemas.microsoft.com/office/drawing/2010/main">
                <a:solidFill>
                  <a:srgbClr val="FFFFFF"/>
                </a:solidFill>
              </a14:hiddenFill>
            </a:ext>
          </a:extLst>
        </p:spPr>
      </p:pic>
      <p:pic>
        <p:nvPicPr>
          <p:cNvPr id="6" name="Bilde 5" descr="stripe_tekst_eng_16_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
        <p:nvSpPr>
          <p:cNvPr id="11" name="Rektangel 10"/>
          <p:cNvSpPr/>
          <p:nvPr/>
        </p:nvSpPr>
        <p:spPr>
          <a:xfrm>
            <a:off x="8526813" y="4530190"/>
            <a:ext cx="2641164" cy="461665"/>
          </a:xfrm>
          <a:prstGeom prst="rect">
            <a:avLst/>
          </a:prstGeom>
        </p:spPr>
        <p:txBody>
          <a:bodyPr wrap="square">
            <a:spAutoFit/>
          </a:bodyPr>
          <a:lstStyle/>
          <a:p>
            <a:pPr algn="ctr"/>
            <a:r>
              <a:rPr lang="nb-NO" sz="1200" dirty="0"/>
              <a:t>http://wpd1.s3.eu-central-1.amazonaws.com/index.html</a:t>
            </a:r>
          </a:p>
        </p:txBody>
      </p:sp>
      <p:pic>
        <p:nvPicPr>
          <p:cNvPr id="10" name="Plassholder for innhold 7">
            <a:extLst>
              <a:ext uri="{FF2B5EF4-FFF2-40B4-BE49-F238E27FC236}">
                <a16:creationId xmlns:a16="http://schemas.microsoft.com/office/drawing/2014/main" id="{4CAFCB44-C388-4E77-9839-AF3873890D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2736" y="1584356"/>
            <a:ext cx="5867288" cy="4351338"/>
          </a:xfrm>
          <a:prstGeom prst="rect">
            <a:avLst/>
          </a:prstGeom>
        </p:spPr>
      </p:pic>
      <p:sp>
        <p:nvSpPr>
          <p:cNvPr id="12" name="TekstSylinder 11">
            <a:extLst>
              <a:ext uri="{FF2B5EF4-FFF2-40B4-BE49-F238E27FC236}">
                <a16:creationId xmlns:a16="http://schemas.microsoft.com/office/drawing/2014/main" id="{E2DB55F5-1CDE-4C7D-925C-0A9CD24D1728}"/>
              </a:ext>
            </a:extLst>
          </p:cNvPr>
          <p:cNvSpPr txBox="1"/>
          <p:nvPr/>
        </p:nvSpPr>
        <p:spPr>
          <a:xfrm>
            <a:off x="1422736" y="6071849"/>
            <a:ext cx="6096000" cy="769441"/>
          </a:xfrm>
          <a:prstGeom prst="rect">
            <a:avLst/>
          </a:prstGeom>
          <a:noFill/>
        </p:spPr>
        <p:txBody>
          <a:bodyPr wrap="square">
            <a:spAutoFit/>
          </a:bodyPr>
          <a:lstStyle/>
          <a:p>
            <a:pPr marR="0"/>
            <a:r>
              <a:rPr lang="en-US" sz="1100" dirty="0">
                <a:latin typeface="Calibri" panose="020F0502020204030204" pitchFamily="34" charset="0"/>
              </a:rPr>
              <a:t>Jetlund, K. (2021). Harmonizing and linking conceptual models of geospatial information. </a:t>
            </a:r>
            <a:r>
              <a:rPr lang="en-US" sz="1100" u="sng" dirty="0">
                <a:latin typeface="Calibri" panose="020F0502020204030204" pitchFamily="34" charset="0"/>
              </a:rPr>
              <a:t>Faculty of Engineering, Department of Manufacturing and Civil Engineering, Norwegian University of Science and Technology. </a:t>
            </a:r>
            <a:r>
              <a:rPr lang="en-US" sz="1100" b="1" u="sng" dirty="0">
                <a:latin typeface="Calibri" panose="020F0502020204030204" pitchFamily="34" charset="0"/>
              </a:rPr>
              <a:t>PhD: 207.</a:t>
            </a:r>
          </a:p>
          <a:p>
            <a:pPr marR="0"/>
            <a:r>
              <a:rPr lang="nb-NO" sz="1100" dirty="0">
                <a:latin typeface="Calibri" panose="020F0502020204030204" pitchFamily="34" charset="0"/>
              </a:rPr>
              <a:t>	</a:t>
            </a:r>
          </a:p>
        </p:txBody>
      </p:sp>
    </p:spTree>
    <p:extLst>
      <p:ext uri="{BB962C8B-B14F-4D97-AF65-F5344CB8AC3E}">
        <p14:creationId xmlns:p14="http://schemas.microsoft.com/office/powerpoint/2010/main" val="2984032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e 11">
            <a:extLst>
              <a:ext uri="{FF2B5EF4-FFF2-40B4-BE49-F238E27FC236}">
                <a16:creationId xmlns:a16="http://schemas.microsoft.com/office/drawing/2014/main" id="{8C97055B-7754-43CF-9595-A429D9422033}"/>
              </a:ext>
            </a:extLst>
          </p:cNvPr>
          <p:cNvPicPr>
            <a:picLocks noChangeAspect="1"/>
          </p:cNvPicPr>
          <p:nvPr/>
        </p:nvPicPr>
        <p:blipFill>
          <a:blip r:embed="rId2"/>
          <a:stretch>
            <a:fillRect/>
          </a:stretch>
        </p:blipFill>
        <p:spPr>
          <a:xfrm>
            <a:off x="1040975" y="3762683"/>
            <a:ext cx="5923900" cy="1508823"/>
          </a:xfrm>
          <a:prstGeom prst="rect">
            <a:avLst/>
          </a:prstGeom>
        </p:spPr>
      </p:pic>
      <p:pic>
        <p:nvPicPr>
          <p:cNvPr id="11" name="Plassholder for innhold 10">
            <a:extLst>
              <a:ext uri="{FF2B5EF4-FFF2-40B4-BE49-F238E27FC236}">
                <a16:creationId xmlns:a16="http://schemas.microsoft.com/office/drawing/2014/main" id="{B00AF776-32E8-4976-8CBB-030ED588B338}"/>
              </a:ext>
            </a:extLst>
          </p:cNvPr>
          <p:cNvPicPr>
            <a:picLocks noGrp="1" noChangeAspect="1"/>
          </p:cNvPicPr>
          <p:nvPr>
            <p:ph idx="1"/>
          </p:nvPr>
        </p:nvPicPr>
        <p:blipFill>
          <a:blip r:embed="rId3"/>
          <a:stretch>
            <a:fillRect/>
          </a:stretch>
        </p:blipFill>
        <p:spPr>
          <a:xfrm>
            <a:off x="970806" y="1309825"/>
            <a:ext cx="8103785" cy="1877063"/>
          </a:xfrm>
          <a:prstGeom prst="rect">
            <a:avLst/>
          </a:prstGeom>
        </p:spPr>
      </p:pic>
      <p:sp>
        <p:nvSpPr>
          <p:cNvPr id="2" name="Tittel 1">
            <a:extLst>
              <a:ext uri="{FF2B5EF4-FFF2-40B4-BE49-F238E27FC236}">
                <a16:creationId xmlns:a16="http://schemas.microsoft.com/office/drawing/2014/main" id="{A47E3008-3B92-48AA-BBEB-9435EF245086}"/>
              </a:ext>
            </a:extLst>
          </p:cNvPr>
          <p:cNvSpPr>
            <a:spLocks noGrp="1"/>
          </p:cNvSpPr>
          <p:nvPr>
            <p:ph type="title"/>
          </p:nvPr>
        </p:nvSpPr>
        <p:spPr>
          <a:xfrm>
            <a:off x="1040975" y="204877"/>
            <a:ext cx="9717933" cy="1143000"/>
          </a:xfrm>
        </p:spPr>
        <p:txBody>
          <a:bodyPr>
            <a:normAutofit/>
          </a:bodyPr>
          <a:lstStyle/>
          <a:p>
            <a:r>
              <a:rPr lang="nb-NO" sz="4267" dirty="0" err="1"/>
              <a:t>Example</a:t>
            </a:r>
            <a:r>
              <a:rPr lang="nb-NO" sz="4267" dirty="0"/>
              <a:t> </a:t>
            </a:r>
            <a:r>
              <a:rPr lang="nb-NO" sz="4267" dirty="0" err="1"/>
              <a:t>LinkSet</a:t>
            </a:r>
            <a:r>
              <a:rPr lang="nb-NO" sz="4267" dirty="0"/>
              <a:t>: NVDB </a:t>
            </a:r>
            <a:r>
              <a:rPr lang="nb-NO" sz="4267" dirty="0">
                <a:sym typeface="Wingdings" panose="05000000000000000000" pitchFamily="2" charset="2"/>
              </a:rPr>
              <a:t> GDF</a:t>
            </a:r>
            <a:endParaRPr lang="en-US" sz="4267" dirty="0"/>
          </a:p>
        </p:txBody>
      </p:sp>
      <p:sp>
        <p:nvSpPr>
          <p:cNvPr id="5" name="Snakkeboble: oval 4">
            <a:extLst>
              <a:ext uri="{FF2B5EF4-FFF2-40B4-BE49-F238E27FC236}">
                <a16:creationId xmlns:a16="http://schemas.microsoft.com/office/drawing/2014/main" id="{A732516E-4AD5-4371-8FD3-8C9BC7E64D20}"/>
              </a:ext>
            </a:extLst>
          </p:cNvPr>
          <p:cNvSpPr/>
          <p:nvPr/>
        </p:nvSpPr>
        <p:spPr>
          <a:xfrm>
            <a:off x="5745675" y="2421116"/>
            <a:ext cx="1219200" cy="605213"/>
          </a:xfrm>
          <a:prstGeom prst="wedgeEllipseCallout">
            <a:avLst>
              <a:gd name="adj1" fmla="val -65437"/>
              <a:gd name="adj2" fmla="val 5380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GDF</a:t>
            </a:r>
            <a:endParaRPr lang="en-US" dirty="0"/>
          </a:p>
        </p:txBody>
      </p:sp>
      <p:sp>
        <p:nvSpPr>
          <p:cNvPr id="6" name="Snakkeboble: oval 5">
            <a:extLst>
              <a:ext uri="{FF2B5EF4-FFF2-40B4-BE49-F238E27FC236}">
                <a16:creationId xmlns:a16="http://schemas.microsoft.com/office/drawing/2014/main" id="{5AECE04B-0BC3-49C6-B154-B4338BE0E078}"/>
              </a:ext>
            </a:extLst>
          </p:cNvPr>
          <p:cNvSpPr/>
          <p:nvPr/>
        </p:nvSpPr>
        <p:spPr>
          <a:xfrm>
            <a:off x="2376204" y="1563488"/>
            <a:ext cx="1374689" cy="605213"/>
          </a:xfrm>
          <a:prstGeom prst="wedgeEllipseCallout">
            <a:avLst>
              <a:gd name="adj1" fmla="val -60333"/>
              <a:gd name="adj2" fmla="val 43659"/>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NVDB</a:t>
            </a:r>
            <a:endParaRPr lang="en-US" dirty="0"/>
          </a:p>
        </p:txBody>
      </p:sp>
      <p:sp>
        <p:nvSpPr>
          <p:cNvPr id="8" name="Snakkeboble: oval 7">
            <a:extLst>
              <a:ext uri="{FF2B5EF4-FFF2-40B4-BE49-F238E27FC236}">
                <a16:creationId xmlns:a16="http://schemas.microsoft.com/office/drawing/2014/main" id="{CE255436-8ACF-4D8A-AECB-7546D9DE29DA}"/>
              </a:ext>
            </a:extLst>
          </p:cNvPr>
          <p:cNvSpPr/>
          <p:nvPr/>
        </p:nvSpPr>
        <p:spPr>
          <a:xfrm>
            <a:off x="1130588" y="5548176"/>
            <a:ext cx="1846875" cy="605213"/>
          </a:xfrm>
          <a:prstGeom prst="wedgeEllipseCallout">
            <a:avLst>
              <a:gd name="adj1" fmla="val 1882"/>
              <a:gd name="adj2" fmla="val -127356"/>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SPARQL</a:t>
            </a:r>
            <a:endParaRPr lang="en-US" dirty="0"/>
          </a:p>
        </p:txBody>
      </p:sp>
      <p:pic>
        <p:nvPicPr>
          <p:cNvPr id="13" name="Bilde 12">
            <a:extLst>
              <a:ext uri="{FF2B5EF4-FFF2-40B4-BE49-F238E27FC236}">
                <a16:creationId xmlns:a16="http://schemas.microsoft.com/office/drawing/2014/main" id="{E5749BDA-8AF5-4FBF-8957-E3A50C56FE51}"/>
              </a:ext>
            </a:extLst>
          </p:cNvPr>
          <p:cNvPicPr>
            <a:picLocks noChangeAspect="1"/>
          </p:cNvPicPr>
          <p:nvPr/>
        </p:nvPicPr>
        <p:blipFill>
          <a:blip r:embed="rId4"/>
          <a:stretch>
            <a:fillRect/>
          </a:stretch>
        </p:blipFill>
        <p:spPr>
          <a:xfrm>
            <a:off x="4756068" y="3514656"/>
            <a:ext cx="7111195" cy="3024301"/>
          </a:xfrm>
          <a:prstGeom prst="rect">
            <a:avLst/>
          </a:prstGeom>
        </p:spPr>
      </p:pic>
      <p:sp>
        <p:nvSpPr>
          <p:cNvPr id="14" name="Pil: høyre 13">
            <a:extLst>
              <a:ext uri="{FF2B5EF4-FFF2-40B4-BE49-F238E27FC236}">
                <a16:creationId xmlns:a16="http://schemas.microsoft.com/office/drawing/2014/main" id="{EF470CF2-82DC-40AB-BAAB-50AA722FFF48}"/>
              </a:ext>
            </a:extLst>
          </p:cNvPr>
          <p:cNvSpPr/>
          <p:nvPr/>
        </p:nvSpPr>
        <p:spPr>
          <a:xfrm>
            <a:off x="3159659" y="5429387"/>
            <a:ext cx="1596409" cy="60521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a:t>Result</a:t>
            </a:r>
            <a:endParaRPr lang="en-US" dirty="0"/>
          </a:p>
        </p:txBody>
      </p:sp>
      <p:pic>
        <p:nvPicPr>
          <p:cNvPr id="16" name="Bilde 15" descr="stripe_tekst_eng_16_9.jpg">
            <a:extLst>
              <a:ext uri="{FF2B5EF4-FFF2-40B4-BE49-F238E27FC236}">
                <a16:creationId xmlns:a16="http://schemas.microsoft.com/office/drawing/2014/main" id="{D12607A3-4B02-4176-BD8D-DED4E657B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Tree>
    <p:extLst>
      <p:ext uri="{BB962C8B-B14F-4D97-AF65-F5344CB8AC3E}">
        <p14:creationId xmlns:p14="http://schemas.microsoft.com/office/powerpoint/2010/main" val="4120785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p:txBody>
          <a:bodyPr>
            <a:normAutofit/>
          </a:bodyPr>
          <a:lstStyle/>
          <a:p>
            <a:r>
              <a:rPr lang="nb-NO" sz="3733" dirty="0" err="1">
                <a:latin typeface="Arial Nova" panose="020B0504020202020204" pitchFamily="34" charset="0"/>
              </a:rPr>
              <a:t>Conclusions</a:t>
            </a:r>
            <a:endParaRPr lang="en-US" sz="4267" dirty="0">
              <a:latin typeface="Arial Nova" panose="020B0504020202020204" pitchFamily="34" charset="0"/>
            </a:endParaRPr>
          </a:p>
        </p:txBody>
      </p:sp>
      <p:sp>
        <p:nvSpPr>
          <p:cNvPr id="6" name="Plassholder for innhold 5">
            <a:extLst>
              <a:ext uri="{FF2B5EF4-FFF2-40B4-BE49-F238E27FC236}">
                <a16:creationId xmlns:a16="http://schemas.microsoft.com/office/drawing/2014/main" id="{9F70B89F-EBD6-47EA-B4A5-9DBF138009B8}"/>
              </a:ext>
            </a:extLst>
          </p:cNvPr>
          <p:cNvSpPr>
            <a:spLocks noGrp="1"/>
          </p:cNvSpPr>
          <p:nvPr>
            <p:ph sz="half" idx="2"/>
          </p:nvPr>
        </p:nvSpPr>
        <p:spPr>
          <a:xfrm>
            <a:off x="7074283" y="1600202"/>
            <a:ext cx="4898591" cy="3844090"/>
          </a:xfrm>
        </p:spPr>
        <p:txBody>
          <a:bodyPr>
            <a:normAutofit lnSpcReduction="10000"/>
          </a:bodyPr>
          <a:lstStyle/>
          <a:p>
            <a:r>
              <a:rPr lang="nb-NO" sz="2667" dirty="0"/>
              <a:t>Full </a:t>
            </a:r>
            <a:r>
              <a:rPr lang="nb-NO" sz="2667" dirty="0" err="1"/>
              <a:t>harmonization</a:t>
            </a:r>
            <a:r>
              <a:rPr lang="nb-NO" sz="2667" dirty="0"/>
              <a:t> not </a:t>
            </a:r>
            <a:r>
              <a:rPr lang="nb-NO" sz="2667" dirty="0" err="1"/>
              <a:t>appropriate</a:t>
            </a:r>
            <a:endParaRPr lang="nb-NO" sz="2667" dirty="0"/>
          </a:p>
          <a:p>
            <a:pPr lvl="1"/>
            <a:r>
              <a:rPr lang="nb-NO" sz="2133" dirty="0" err="1"/>
              <a:t>Apply</a:t>
            </a:r>
            <a:r>
              <a:rPr lang="nb-NO" sz="2133" dirty="0"/>
              <a:t> </a:t>
            </a:r>
            <a:r>
              <a:rPr lang="nb-NO" sz="2133" dirty="0" err="1"/>
              <a:t>LinkSets</a:t>
            </a:r>
            <a:r>
              <a:rPr lang="nb-NO" sz="2133" dirty="0"/>
              <a:t> for </a:t>
            </a:r>
            <a:r>
              <a:rPr lang="nb-NO" sz="2133" dirty="0" err="1"/>
              <a:t>mapping</a:t>
            </a:r>
            <a:endParaRPr lang="nb-NO" sz="2133" dirty="0"/>
          </a:p>
          <a:p>
            <a:r>
              <a:rPr lang="nb-NO" sz="2667" dirty="0" err="1"/>
              <a:t>Apply</a:t>
            </a:r>
            <a:r>
              <a:rPr lang="nb-NO" sz="2667" dirty="0"/>
              <a:t> a joint </a:t>
            </a:r>
            <a:r>
              <a:rPr lang="nb-NO" sz="2667" dirty="0" err="1"/>
              <a:t>modelling</a:t>
            </a:r>
            <a:r>
              <a:rPr lang="nb-NO" sz="2667" dirty="0"/>
              <a:t> </a:t>
            </a:r>
            <a:r>
              <a:rPr lang="nb-NO" sz="2667" dirty="0" err="1"/>
              <a:t>approach</a:t>
            </a:r>
            <a:r>
              <a:rPr lang="nb-NO" sz="2667" dirty="0"/>
              <a:t> for all </a:t>
            </a:r>
            <a:r>
              <a:rPr lang="nb-NO" sz="2667" dirty="0" err="1"/>
              <a:t>three</a:t>
            </a:r>
            <a:r>
              <a:rPr lang="nb-NO" sz="2667" dirty="0"/>
              <a:t> </a:t>
            </a:r>
            <a:r>
              <a:rPr lang="nb-NO" sz="2667" dirty="0" err="1"/>
              <a:t>domains</a:t>
            </a:r>
            <a:endParaRPr lang="nb-NO" sz="2667" dirty="0"/>
          </a:p>
          <a:p>
            <a:r>
              <a:rPr lang="nb-NO" sz="2667" dirty="0" err="1"/>
              <a:t>Use</a:t>
            </a:r>
            <a:r>
              <a:rPr lang="nb-NO" sz="2667" dirty="0"/>
              <a:t> </a:t>
            </a:r>
            <a:r>
              <a:rPr lang="nb-NO" sz="2667" dirty="0" err="1"/>
              <a:t>common</a:t>
            </a:r>
            <a:r>
              <a:rPr lang="nb-NO" sz="2667" dirty="0"/>
              <a:t> </a:t>
            </a:r>
            <a:r>
              <a:rPr lang="nb-NO" sz="2667" dirty="0" err="1"/>
              <a:t>core</a:t>
            </a:r>
            <a:r>
              <a:rPr lang="nb-NO" sz="2667" dirty="0"/>
              <a:t> </a:t>
            </a:r>
            <a:r>
              <a:rPr lang="nb-NO" sz="2667" dirty="0" err="1"/>
              <a:t>concepts</a:t>
            </a:r>
            <a:endParaRPr lang="nb-NO" sz="2667" dirty="0"/>
          </a:p>
          <a:p>
            <a:pPr lvl="1"/>
            <a:r>
              <a:rPr lang="nb-NO" sz="2133" dirty="0"/>
              <a:t>Data types from non-</a:t>
            </a:r>
            <a:r>
              <a:rPr lang="nb-NO" sz="2133" dirty="0" err="1"/>
              <a:t>domain</a:t>
            </a:r>
            <a:r>
              <a:rPr lang="nb-NO" sz="2133" dirty="0"/>
              <a:t>-</a:t>
            </a:r>
            <a:r>
              <a:rPr lang="nb-NO" sz="2133" dirty="0" err="1"/>
              <a:t>specific</a:t>
            </a:r>
            <a:r>
              <a:rPr lang="nb-NO" sz="2133" dirty="0"/>
              <a:t> </a:t>
            </a:r>
            <a:r>
              <a:rPr lang="nb-NO" sz="2133" dirty="0" err="1"/>
              <a:t>models</a:t>
            </a:r>
            <a:endParaRPr lang="nb-NO" sz="2133" dirty="0"/>
          </a:p>
          <a:p>
            <a:pPr lvl="1"/>
            <a:r>
              <a:rPr lang="nb-NO" sz="2133" dirty="0" err="1"/>
              <a:t>Common</a:t>
            </a:r>
            <a:r>
              <a:rPr lang="nb-NO" sz="2133" dirty="0"/>
              <a:t> </a:t>
            </a:r>
            <a:r>
              <a:rPr lang="nb-NO" sz="2133" dirty="0" err="1"/>
              <a:t>concepts</a:t>
            </a:r>
            <a:r>
              <a:rPr lang="nb-NO" sz="2133" dirty="0"/>
              <a:t> for </a:t>
            </a:r>
            <a:r>
              <a:rPr lang="nb-NO" sz="2133" dirty="0" err="1"/>
              <a:t>geometry</a:t>
            </a:r>
            <a:r>
              <a:rPr lang="nb-NO" sz="2133" dirty="0"/>
              <a:t> and location </a:t>
            </a:r>
            <a:r>
              <a:rPr lang="nb-NO" sz="2133" dirty="0" err="1"/>
              <a:t>referencing</a:t>
            </a:r>
            <a:endParaRPr lang="nb-NO" sz="2133" dirty="0"/>
          </a:p>
        </p:txBody>
      </p:sp>
      <p:pic>
        <p:nvPicPr>
          <p:cNvPr id="7" name="Picture 4">
            <a:extLst>
              <a:ext uri="{FF2B5EF4-FFF2-40B4-BE49-F238E27FC236}">
                <a16:creationId xmlns:a16="http://schemas.microsoft.com/office/drawing/2014/main" id="{9C7E08AF-5C96-440C-884F-5A5FBB4D8FFA}"/>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1370397" y="1563949"/>
            <a:ext cx="5294571" cy="444174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Sylinder 12">
            <a:extLst>
              <a:ext uri="{FF2B5EF4-FFF2-40B4-BE49-F238E27FC236}">
                <a16:creationId xmlns:a16="http://schemas.microsoft.com/office/drawing/2014/main" id="{93213823-4EEC-46D3-B080-552164345B78}"/>
              </a:ext>
            </a:extLst>
          </p:cNvPr>
          <p:cNvSpPr txBox="1"/>
          <p:nvPr/>
        </p:nvSpPr>
        <p:spPr>
          <a:xfrm>
            <a:off x="1351599" y="5718430"/>
            <a:ext cx="2509020" cy="256545"/>
          </a:xfrm>
          <a:prstGeom prst="rect">
            <a:avLst/>
          </a:prstGeom>
          <a:noFill/>
        </p:spPr>
        <p:txBody>
          <a:bodyPr wrap="none" rtlCol="0">
            <a:spAutoFit/>
          </a:bodyPr>
          <a:lstStyle/>
          <a:p>
            <a:r>
              <a:rPr lang="nb-NO" sz="1067" dirty="0">
                <a:latin typeface="Arial Nova" panose="020B0504020202020204" pitchFamily="34" charset="0"/>
              </a:rPr>
              <a:t>Photo: Knut </a:t>
            </a:r>
            <a:r>
              <a:rPr lang="nb-NO" sz="1067" dirty="0" err="1">
                <a:latin typeface="Arial Nova" panose="020B0504020202020204" pitchFamily="34" charset="0"/>
              </a:rPr>
              <a:t>Opeide</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pic>
        <p:nvPicPr>
          <p:cNvPr id="9" name="Plassholder for innhold 12">
            <a:extLst>
              <a:ext uri="{FF2B5EF4-FFF2-40B4-BE49-F238E27FC236}">
                <a16:creationId xmlns:a16="http://schemas.microsoft.com/office/drawing/2014/main" id="{233E321E-7543-4839-B30B-A978638B2D09}"/>
              </a:ext>
            </a:extLst>
          </p:cNvPr>
          <p:cNvPicPr>
            <a:picLocks noGrp="1" noChangeAspect="1"/>
          </p:cNvPicPr>
          <p:nvPr>
            <p:ph idx="1"/>
          </p:nvPr>
        </p:nvPicPr>
        <p:blipFill>
          <a:blip r:embed="rId5"/>
          <a:stretch>
            <a:fillRect/>
          </a:stretch>
        </p:blipFill>
        <p:spPr>
          <a:xfrm>
            <a:off x="1465551" y="2257169"/>
            <a:ext cx="5071207" cy="3036884"/>
          </a:xfrm>
          <a:prstGeom prst="rect">
            <a:avLst/>
          </a:prstGeom>
        </p:spPr>
      </p:pic>
    </p:spTree>
    <p:extLst>
      <p:ext uri="{BB962C8B-B14F-4D97-AF65-F5344CB8AC3E}">
        <p14:creationId xmlns:p14="http://schemas.microsoft.com/office/powerpoint/2010/main" val="361253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394234" y="365125"/>
            <a:ext cx="9688294" cy="1325563"/>
          </a:xfrm>
        </p:spPr>
        <p:txBody>
          <a:bodyPr>
            <a:normAutofit/>
          </a:bodyPr>
          <a:lstStyle/>
          <a:p>
            <a:r>
              <a:rPr lang="nb-NO" dirty="0" err="1">
                <a:latin typeface="Arial Nova" panose="020B0504020202020204" pitchFamily="34" charset="0"/>
              </a:rPr>
              <a:t>Similar</a:t>
            </a:r>
            <a:r>
              <a:rPr lang="nb-NO" dirty="0">
                <a:latin typeface="Arial Nova" panose="020B0504020202020204" pitchFamily="34" charset="0"/>
              </a:rPr>
              <a:t> </a:t>
            </a:r>
            <a:r>
              <a:rPr lang="nb-NO" dirty="0" err="1">
                <a:latin typeface="Arial Nova" panose="020B0504020202020204" pitchFamily="34" charset="0"/>
              </a:rPr>
              <a:t>representations</a:t>
            </a:r>
            <a:endParaRPr lang="en-US" sz="4800" dirty="0">
              <a:latin typeface="Arial Nova" panose="020B0504020202020204" pitchFamily="34" charset="0"/>
            </a:endParaRPr>
          </a:p>
        </p:txBody>
      </p:sp>
      <p:sp>
        <p:nvSpPr>
          <p:cNvPr id="3" name="Plassholder for innhold 2">
            <a:extLst>
              <a:ext uri="{FF2B5EF4-FFF2-40B4-BE49-F238E27FC236}">
                <a16:creationId xmlns:a16="http://schemas.microsoft.com/office/drawing/2014/main" id="{3DF8FDBA-50E4-423C-A372-69B385855CD5}"/>
              </a:ext>
            </a:extLst>
          </p:cNvPr>
          <p:cNvSpPr>
            <a:spLocks noGrp="1"/>
          </p:cNvSpPr>
          <p:nvPr>
            <p:ph idx="1"/>
          </p:nvPr>
        </p:nvSpPr>
        <p:spPr>
          <a:xfrm>
            <a:off x="1321806" y="1825625"/>
            <a:ext cx="9760722" cy="4351338"/>
          </a:xfrm>
        </p:spPr>
        <p:txBody>
          <a:bodyPr>
            <a:normAutofit/>
          </a:bodyPr>
          <a:lstStyle/>
          <a:p>
            <a:pPr>
              <a:spcBef>
                <a:spcPts val="800"/>
              </a:spcBef>
            </a:pPr>
            <a:r>
              <a:rPr lang="en-US" sz="2400" dirty="0"/>
              <a:t>Tobler’s first law of geography (Tobler, 1970): </a:t>
            </a:r>
          </a:p>
          <a:p>
            <a:pPr lvl="1">
              <a:spcBef>
                <a:spcPts val="800"/>
              </a:spcBef>
            </a:pPr>
            <a:r>
              <a:rPr lang="en-US" i="1" dirty="0"/>
              <a:t>“everything is related to everything else, but near things are more related than distant things”. </a:t>
            </a:r>
          </a:p>
          <a:p>
            <a:pPr>
              <a:spcBef>
                <a:spcPts val="800"/>
              </a:spcBef>
            </a:pPr>
            <a:r>
              <a:rPr lang="en-US" sz="2400" dirty="0"/>
              <a:t>Modernized to a digital world with multiple representations of the same physical ”thing”:</a:t>
            </a:r>
          </a:p>
          <a:p>
            <a:pPr lvl="1">
              <a:spcBef>
                <a:spcPts val="800"/>
              </a:spcBef>
            </a:pPr>
            <a:r>
              <a:rPr lang="en-US" i="1" dirty="0"/>
              <a:t>“every digital representation of a thing can be linked to any other digital representation of the same thing, but links between similar representations are more precise than links between dissimilar representations”.</a:t>
            </a:r>
          </a:p>
        </p:txBody>
      </p:sp>
      <p:sp>
        <p:nvSpPr>
          <p:cNvPr id="6" name="TekstSylinder 5">
            <a:extLst>
              <a:ext uri="{FF2B5EF4-FFF2-40B4-BE49-F238E27FC236}">
                <a16:creationId xmlns:a16="http://schemas.microsoft.com/office/drawing/2014/main" id="{FB54B020-B9A9-4BD2-A0BC-1FDC08B322F0}"/>
              </a:ext>
            </a:extLst>
          </p:cNvPr>
          <p:cNvSpPr txBox="1"/>
          <p:nvPr/>
        </p:nvSpPr>
        <p:spPr>
          <a:xfrm>
            <a:off x="1321806" y="5357793"/>
            <a:ext cx="7813963" cy="954107"/>
          </a:xfrm>
          <a:prstGeom prst="rect">
            <a:avLst/>
          </a:prstGeom>
          <a:noFill/>
        </p:spPr>
        <p:txBody>
          <a:bodyPr wrap="square">
            <a:spAutoFit/>
          </a:bodyPr>
          <a:lstStyle/>
          <a:p>
            <a:pPr marR="0"/>
            <a:r>
              <a:rPr lang="en-US" sz="1400" dirty="0">
                <a:latin typeface="Calibri" panose="020F0502020204030204" pitchFamily="34" charset="0"/>
              </a:rPr>
              <a:t>Jetlund, K. (2021). Harmonizing and linking conceptual models of geospatial information. </a:t>
            </a:r>
            <a:r>
              <a:rPr lang="en-US" sz="1400" u="sng" dirty="0">
                <a:latin typeface="Calibri" panose="020F0502020204030204" pitchFamily="34" charset="0"/>
              </a:rPr>
              <a:t>Faculty of Engineering, Department of Manufacturing and Civil Engineering, Norwegian University of Science and Technology. </a:t>
            </a:r>
            <a:r>
              <a:rPr lang="en-US" sz="1400" b="1" u="sng" dirty="0">
                <a:latin typeface="Calibri" panose="020F0502020204030204" pitchFamily="34" charset="0"/>
              </a:rPr>
              <a:t>PhD: 207.</a:t>
            </a:r>
          </a:p>
          <a:p>
            <a:pPr marR="0"/>
            <a:r>
              <a:rPr lang="nb-NO" sz="1400" dirty="0">
                <a:latin typeface="Calibri" panose="020F0502020204030204" pitchFamily="34" charset="0"/>
              </a:rPr>
              <a:t>	</a:t>
            </a:r>
          </a:p>
        </p:txBody>
      </p:sp>
    </p:spTree>
    <p:extLst>
      <p:ext uri="{BB962C8B-B14F-4D97-AF65-F5344CB8AC3E}">
        <p14:creationId xmlns:p14="http://schemas.microsoft.com/office/powerpoint/2010/main" val="278553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A6F766-D263-44B4-A09E-07C6CCDDB757}"/>
              </a:ext>
            </a:extLst>
          </p:cNvPr>
          <p:cNvSpPr>
            <a:spLocks noGrp="1"/>
          </p:cNvSpPr>
          <p:nvPr>
            <p:ph type="title"/>
          </p:nvPr>
        </p:nvSpPr>
        <p:spPr>
          <a:xfrm>
            <a:off x="1066800" y="365125"/>
            <a:ext cx="10015728" cy="1325563"/>
          </a:xfrm>
        </p:spPr>
        <p:txBody>
          <a:bodyPr/>
          <a:lstStyle/>
          <a:p>
            <a:r>
              <a:rPr lang="nb-NO" dirty="0" err="1"/>
              <a:t>Summary</a:t>
            </a:r>
            <a:endParaRPr lang="nb-NO" dirty="0"/>
          </a:p>
        </p:txBody>
      </p:sp>
      <p:sp>
        <p:nvSpPr>
          <p:cNvPr id="3" name="Plassholder for innhold 2">
            <a:extLst>
              <a:ext uri="{FF2B5EF4-FFF2-40B4-BE49-F238E27FC236}">
                <a16:creationId xmlns:a16="http://schemas.microsoft.com/office/drawing/2014/main" id="{D32BA4B4-0F1B-4774-9AA6-7EFBF97D4B51}"/>
              </a:ext>
            </a:extLst>
          </p:cNvPr>
          <p:cNvSpPr>
            <a:spLocks noGrp="1"/>
          </p:cNvSpPr>
          <p:nvPr>
            <p:ph idx="1"/>
          </p:nvPr>
        </p:nvSpPr>
        <p:spPr>
          <a:xfrm>
            <a:off x="1190625" y="1548983"/>
            <a:ext cx="9891903" cy="4351338"/>
          </a:xfrm>
        </p:spPr>
        <p:txBody>
          <a:bodyPr>
            <a:normAutofit fontScale="92500" lnSpcReduction="10000"/>
          </a:bodyPr>
          <a:lstStyle/>
          <a:p>
            <a:r>
              <a:rPr lang="nb-NO" dirty="0" err="1"/>
              <a:t>Many</a:t>
            </a:r>
            <a:r>
              <a:rPr lang="nb-NO" dirty="0"/>
              <a:t> digital </a:t>
            </a:r>
            <a:r>
              <a:rPr lang="nb-NO" dirty="0" err="1"/>
              <a:t>representations</a:t>
            </a:r>
            <a:endParaRPr lang="nb-NO" dirty="0"/>
          </a:p>
          <a:p>
            <a:pPr lvl="1"/>
            <a:r>
              <a:rPr lang="nb-NO" dirty="0" err="1"/>
              <a:t>Ecosystem</a:t>
            </a:r>
            <a:r>
              <a:rPr lang="nb-NO" dirty="0"/>
              <a:t> of digital </a:t>
            </a:r>
            <a:r>
              <a:rPr lang="nb-NO" dirty="0" err="1"/>
              <a:t>twins</a:t>
            </a:r>
            <a:endParaRPr lang="nb-NO" dirty="0"/>
          </a:p>
          <a:p>
            <a:r>
              <a:rPr lang="nb-NO" dirty="0"/>
              <a:t>Open and </a:t>
            </a:r>
            <a:r>
              <a:rPr lang="nb-NO" dirty="0" err="1"/>
              <a:t>Closed</a:t>
            </a:r>
            <a:r>
              <a:rPr lang="nb-NO" dirty="0"/>
              <a:t> World </a:t>
            </a:r>
            <a:r>
              <a:rPr lang="nb-NO" dirty="0" err="1"/>
              <a:t>Assumptions</a:t>
            </a:r>
            <a:endParaRPr lang="nb-NO" dirty="0"/>
          </a:p>
          <a:p>
            <a:pPr lvl="1"/>
            <a:r>
              <a:rPr lang="nb-NO" dirty="0" err="1"/>
              <a:t>Pros</a:t>
            </a:r>
            <a:r>
              <a:rPr lang="nb-NO" dirty="0"/>
              <a:t> and </a:t>
            </a:r>
            <a:r>
              <a:rPr lang="nb-NO" dirty="0" err="1"/>
              <a:t>cons</a:t>
            </a:r>
            <a:r>
              <a:rPr lang="nb-NO" dirty="0"/>
              <a:t> – </a:t>
            </a:r>
            <a:r>
              <a:rPr lang="nb-NO" dirty="0" err="1"/>
              <a:t>depending</a:t>
            </a:r>
            <a:r>
              <a:rPr lang="nb-NO" dirty="0"/>
              <a:t> </a:t>
            </a:r>
            <a:r>
              <a:rPr lang="nb-NO" dirty="0" err="1"/>
              <a:t>on</a:t>
            </a:r>
            <a:r>
              <a:rPr lang="nb-NO" dirty="0"/>
              <a:t> the </a:t>
            </a:r>
            <a:r>
              <a:rPr lang="nb-NO" dirty="0" err="1"/>
              <a:t>use</a:t>
            </a:r>
            <a:r>
              <a:rPr lang="nb-NO" dirty="0"/>
              <a:t> case</a:t>
            </a:r>
          </a:p>
          <a:p>
            <a:r>
              <a:rPr lang="nb-NO" dirty="0" err="1"/>
              <a:t>Syntactic</a:t>
            </a:r>
            <a:r>
              <a:rPr lang="nb-NO" dirty="0"/>
              <a:t> </a:t>
            </a:r>
            <a:r>
              <a:rPr lang="nb-NO" dirty="0" err="1"/>
              <a:t>interoperability</a:t>
            </a:r>
            <a:r>
              <a:rPr lang="nb-NO" dirty="0"/>
              <a:t> by </a:t>
            </a:r>
            <a:r>
              <a:rPr lang="nb-NO" dirty="0" err="1"/>
              <a:t>translation</a:t>
            </a:r>
            <a:endParaRPr lang="nb-NO" dirty="0"/>
          </a:p>
          <a:p>
            <a:pPr lvl="1"/>
            <a:r>
              <a:rPr lang="nb-NO" dirty="0" err="1"/>
              <a:t>Neither</a:t>
            </a:r>
            <a:r>
              <a:rPr lang="nb-NO" dirty="0"/>
              <a:t> UML nor OWL is </a:t>
            </a:r>
            <a:r>
              <a:rPr lang="nb-NO" dirty="0" err="1"/>
              <a:t>perfect</a:t>
            </a:r>
            <a:endParaRPr lang="nb-NO" dirty="0"/>
          </a:p>
          <a:p>
            <a:r>
              <a:rPr lang="nb-NO" dirty="0" err="1"/>
              <a:t>Semantic</a:t>
            </a:r>
            <a:r>
              <a:rPr lang="nb-NO" dirty="0"/>
              <a:t> </a:t>
            </a:r>
            <a:r>
              <a:rPr lang="nb-NO" dirty="0" err="1"/>
              <a:t>interoperability</a:t>
            </a:r>
            <a:r>
              <a:rPr lang="nb-NO" dirty="0"/>
              <a:t> is more </a:t>
            </a:r>
            <a:r>
              <a:rPr lang="nb-NO" dirty="0" err="1"/>
              <a:t>complicated</a:t>
            </a:r>
            <a:endParaRPr lang="nb-NO" dirty="0"/>
          </a:p>
          <a:p>
            <a:pPr lvl="1"/>
            <a:r>
              <a:rPr lang="en-US" dirty="0"/>
              <a:t>Apply </a:t>
            </a:r>
            <a:r>
              <a:rPr lang="en-US" dirty="0" err="1"/>
              <a:t>LinkSets</a:t>
            </a:r>
            <a:endParaRPr lang="nb-NO" dirty="0"/>
          </a:p>
          <a:p>
            <a:r>
              <a:rPr lang="nb-NO" dirty="0"/>
              <a:t>Modular standards </a:t>
            </a:r>
            <a:r>
              <a:rPr lang="nb-NO" dirty="0" err="1"/>
              <a:t>based</a:t>
            </a:r>
            <a:r>
              <a:rPr lang="nb-NO" dirty="0"/>
              <a:t> </a:t>
            </a:r>
            <a:r>
              <a:rPr lang="nb-NO" dirty="0" err="1"/>
              <a:t>on</a:t>
            </a:r>
            <a:r>
              <a:rPr lang="nb-NO" dirty="0"/>
              <a:t> an MDA </a:t>
            </a:r>
            <a:r>
              <a:rPr lang="nb-NO" dirty="0" err="1"/>
              <a:t>are</a:t>
            </a:r>
            <a:r>
              <a:rPr lang="nb-NO" dirty="0"/>
              <a:t> </a:t>
            </a:r>
            <a:r>
              <a:rPr lang="nb-NO" dirty="0" err="1"/>
              <a:t>fit</a:t>
            </a:r>
            <a:r>
              <a:rPr lang="nb-NO" dirty="0"/>
              <a:t> for </a:t>
            </a:r>
            <a:r>
              <a:rPr lang="nb-NO" dirty="0" err="1"/>
              <a:t>implementation</a:t>
            </a:r>
            <a:r>
              <a:rPr lang="nb-NO" dirty="0"/>
              <a:t> i </a:t>
            </a:r>
            <a:r>
              <a:rPr lang="nb-NO" dirty="0" err="1"/>
              <a:t>various</a:t>
            </a:r>
            <a:r>
              <a:rPr lang="nb-NO" dirty="0"/>
              <a:t> </a:t>
            </a:r>
            <a:r>
              <a:rPr lang="nb-NO" dirty="0" err="1"/>
              <a:t>domains</a:t>
            </a:r>
            <a:r>
              <a:rPr lang="nb-NO" dirty="0"/>
              <a:t> and </a:t>
            </a:r>
            <a:r>
              <a:rPr lang="nb-NO" dirty="0" err="1"/>
              <a:t>technologies</a:t>
            </a:r>
            <a:endParaRPr lang="nb-NO" dirty="0"/>
          </a:p>
          <a:p>
            <a:r>
              <a:rPr lang="nb-NO" dirty="0" err="1"/>
              <a:t>Use</a:t>
            </a:r>
            <a:r>
              <a:rPr lang="nb-NO" dirty="0"/>
              <a:t> </a:t>
            </a:r>
            <a:r>
              <a:rPr lang="nb-NO" dirty="0" err="1"/>
              <a:t>common</a:t>
            </a:r>
            <a:r>
              <a:rPr lang="nb-NO" dirty="0"/>
              <a:t> </a:t>
            </a:r>
            <a:r>
              <a:rPr lang="nb-NO" dirty="0" err="1"/>
              <a:t>concepts</a:t>
            </a:r>
            <a:r>
              <a:rPr lang="nb-NO" dirty="0"/>
              <a:t> as far as </a:t>
            </a:r>
            <a:r>
              <a:rPr lang="nb-NO" dirty="0" err="1"/>
              <a:t>possible</a:t>
            </a:r>
            <a:r>
              <a:rPr lang="nb-NO" dirty="0"/>
              <a:t>!</a:t>
            </a:r>
          </a:p>
        </p:txBody>
      </p:sp>
      <p:sp>
        <p:nvSpPr>
          <p:cNvPr id="6" name="Plassholder for lysbildenummer 5">
            <a:extLst>
              <a:ext uri="{FF2B5EF4-FFF2-40B4-BE49-F238E27FC236}">
                <a16:creationId xmlns:a16="http://schemas.microsoft.com/office/drawing/2014/main" id="{C095B6FC-6A6F-4122-B4EE-0474F83AC0AD}"/>
              </a:ext>
            </a:extLst>
          </p:cNvPr>
          <p:cNvSpPr>
            <a:spLocks noGrp="1"/>
          </p:cNvSpPr>
          <p:nvPr>
            <p:ph type="sldNum" sz="quarter" idx="12"/>
          </p:nvPr>
        </p:nvSpPr>
        <p:spPr/>
        <p:txBody>
          <a:bodyPr/>
          <a:lstStyle/>
          <a:p>
            <a:fld id="{D93C5197-1E51-49E6-82D3-45E83ED58034}" type="slidenum">
              <a:rPr lang="en-ZA" smtClean="0"/>
              <a:t>19</a:t>
            </a:fld>
            <a:endParaRPr lang="en-ZA"/>
          </a:p>
        </p:txBody>
      </p:sp>
      <p:pic>
        <p:nvPicPr>
          <p:cNvPr id="8" name="Bilde 7" descr="stripe_tekst_eng_16_9.jpg">
            <a:extLst>
              <a:ext uri="{FF2B5EF4-FFF2-40B4-BE49-F238E27FC236}">
                <a16:creationId xmlns:a16="http://schemas.microsoft.com/office/drawing/2014/main" id="{C744B926-F0B1-40AE-A862-48D1AF60517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Tree>
    <p:extLst>
      <p:ext uri="{BB962C8B-B14F-4D97-AF65-F5344CB8AC3E}">
        <p14:creationId xmlns:p14="http://schemas.microsoft.com/office/powerpoint/2010/main" val="299799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97CA070A-3196-4685-817C-C0AACDF23CD2}"/>
              </a:ext>
            </a:extLst>
          </p:cNvPr>
          <p:cNvPicPr>
            <a:picLocks noChangeAspect="1" noChangeArrowheads="1"/>
          </p:cNvPicPr>
          <p:nvPr/>
        </p:nvPicPr>
        <p:blipFill rotWithShape="1">
          <a:blip r:embed="rId3" cstate="hqprint">
            <a:alphaModFix/>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bwMode="auto">
          <a:xfrm>
            <a:off x="860803" y="1663448"/>
            <a:ext cx="11331197" cy="5194552"/>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3" name="Tittel 2">
            <a:extLst>
              <a:ext uri="{FF2B5EF4-FFF2-40B4-BE49-F238E27FC236}">
                <a16:creationId xmlns:a16="http://schemas.microsoft.com/office/drawing/2014/main" id="{CD09ECD1-ECB5-477C-9D7A-F3872EA6AA80}"/>
              </a:ext>
            </a:extLst>
          </p:cNvPr>
          <p:cNvSpPr>
            <a:spLocks noGrp="1"/>
          </p:cNvSpPr>
          <p:nvPr>
            <p:ph type="title"/>
          </p:nvPr>
        </p:nvSpPr>
        <p:spPr>
          <a:xfrm>
            <a:off x="2176025" y="264575"/>
            <a:ext cx="8481235" cy="1134295"/>
          </a:xfrm>
        </p:spPr>
        <p:txBody>
          <a:bodyPr vert="horz" lIns="121920" tIns="60960" rIns="121920" bIns="60960" rtlCol="0" anchor="ctr">
            <a:noAutofit/>
          </a:bodyPr>
          <a:lstStyle/>
          <a:p>
            <a:pPr algn="ctr"/>
            <a:r>
              <a:rPr lang="nb-NO" sz="3733" dirty="0">
                <a:latin typeface="Arial Nova" panose="020B0504020202020204" pitchFamily="34" charset="0"/>
              </a:rPr>
              <a:t>Three </a:t>
            </a:r>
            <a:r>
              <a:rPr lang="nb-NO" sz="3733" dirty="0" err="1">
                <a:latin typeface="Arial Nova" panose="020B0504020202020204" pitchFamily="34" charset="0"/>
              </a:rPr>
              <a:t>application</a:t>
            </a:r>
            <a:r>
              <a:rPr lang="nb-NO" sz="3733" dirty="0">
                <a:latin typeface="Arial Nova" panose="020B0504020202020204" pitchFamily="34" charset="0"/>
              </a:rPr>
              <a:t> </a:t>
            </a:r>
            <a:r>
              <a:rPr lang="nb-NO" sz="3733" dirty="0" err="1">
                <a:latin typeface="Arial Nova" panose="020B0504020202020204" pitchFamily="34" charset="0"/>
              </a:rPr>
              <a:t>domains</a:t>
            </a:r>
            <a:r>
              <a:rPr lang="nb-NO" sz="3733" dirty="0">
                <a:latin typeface="Arial Nova" panose="020B0504020202020204" pitchFamily="34" charset="0"/>
              </a:rPr>
              <a:t>, </a:t>
            </a:r>
            <a:br>
              <a:rPr lang="nb-NO" sz="3733" dirty="0">
                <a:latin typeface="Arial Nova" panose="020B0504020202020204" pitchFamily="34" charset="0"/>
              </a:rPr>
            </a:br>
            <a:r>
              <a:rPr lang="nb-NO" sz="3733" dirty="0" err="1">
                <a:latin typeface="Arial Nova" panose="020B0504020202020204" pitchFamily="34" charset="0"/>
              </a:rPr>
              <a:t>one</a:t>
            </a:r>
            <a:r>
              <a:rPr lang="nb-NO" sz="3733" dirty="0">
                <a:latin typeface="Arial Nova" panose="020B0504020202020204" pitchFamily="34" charset="0"/>
              </a:rPr>
              <a:t> real </a:t>
            </a:r>
            <a:r>
              <a:rPr lang="nb-NO" sz="3733" dirty="0" err="1">
                <a:latin typeface="Arial Nova" panose="020B0504020202020204" pitchFamily="34" charset="0"/>
              </a:rPr>
              <a:t>world</a:t>
            </a:r>
            <a:endParaRPr lang="en-US" sz="3733" dirty="0">
              <a:latin typeface="Arial Nova" panose="020B0504020202020204" pitchFamily="34" charset="0"/>
            </a:endParaRPr>
          </a:p>
        </p:txBody>
      </p:sp>
      <p:pic>
        <p:nvPicPr>
          <p:cNvPr id="9" name="Bilde 8">
            <a:extLst>
              <a:ext uri="{FF2B5EF4-FFF2-40B4-BE49-F238E27FC236}">
                <a16:creationId xmlns:a16="http://schemas.microsoft.com/office/drawing/2014/main" id="{3267AF60-7BFF-489D-B59A-E719D295C828}"/>
              </a:ext>
            </a:extLst>
          </p:cNvPr>
          <p:cNvPicPr>
            <a:picLocks noChangeAspect="1"/>
          </p:cNvPicPr>
          <p:nvPr/>
        </p:nvPicPr>
        <p:blipFill>
          <a:blip r:embed="rId6"/>
          <a:stretch>
            <a:fillRect/>
          </a:stretch>
        </p:blipFill>
        <p:spPr>
          <a:xfrm>
            <a:off x="1180293" y="1799270"/>
            <a:ext cx="10472703" cy="4009063"/>
          </a:xfrm>
          <a:prstGeom prst="rect">
            <a:avLst/>
          </a:prstGeom>
        </p:spPr>
      </p:pic>
      <p:sp>
        <p:nvSpPr>
          <p:cNvPr id="35" name="TekstSylinder 34">
            <a:extLst>
              <a:ext uri="{FF2B5EF4-FFF2-40B4-BE49-F238E27FC236}">
                <a16:creationId xmlns:a16="http://schemas.microsoft.com/office/drawing/2014/main" id="{CD018A40-7DFC-45E2-94C0-D31A1E351B4B}"/>
              </a:ext>
            </a:extLst>
          </p:cNvPr>
          <p:cNvSpPr txBox="1"/>
          <p:nvPr/>
        </p:nvSpPr>
        <p:spPr>
          <a:xfrm>
            <a:off x="881420" y="6168281"/>
            <a:ext cx="2509020" cy="256545"/>
          </a:xfrm>
          <a:prstGeom prst="rect">
            <a:avLst/>
          </a:prstGeom>
          <a:noFill/>
        </p:spPr>
        <p:txBody>
          <a:bodyPr wrap="none" rtlCol="0">
            <a:spAutoFit/>
          </a:bodyPr>
          <a:lstStyle/>
          <a:p>
            <a:r>
              <a:rPr lang="nb-NO" sz="1067" dirty="0">
                <a:latin typeface="Arial Nova" panose="020B0504020202020204" pitchFamily="34" charset="0"/>
              </a:rPr>
              <a:t>Photo: Knut </a:t>
            </a:r>
            <a:r>
              <a:rPr lang="nb-NO" sz="1067" dirty="0" err="1">
                <a:latin typeface="Arial Nova" panose="020B0504020202020204" pitchFamily="34" charset="0"/>
              </a:rPr>
              <a:t>Opeide</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spTree>
    <p:extLst>
      <p:ext uri="{BB962C8B-B14F-4D97-AF65-F5344CB8AC3E}">
        <p14:creationId xmlns:p14="http://schemas.microsoft.com/office/powerpoint/2010/main" val="345249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E879F810-5388-48AB-87E8-71EE1680A707}"/>
              </a:ext>
            </a:extLst>
          </p:cNvPr>
          <p:cNvPicPr>
            <a:picLocks noChangeAspect="1"/>
          </p:cNvPicPr>
          <p:nvPr/>
        </p:nvPicPr>
        <p:blipFill rotWithShape="1">
          <a:blip r:embed="rId3">
            <a:extLst>
              <a:ext uri="{28A0092B-C50C-407E-A947-70E740481C1C}">
                <a14:useLocalDpi xmlns:a14="http://schemas.microsoft.com/office/drawing/2010/main" val="0"/>
              </a:ext>
            </a:extLst>
          </a:blip>
          <a:srcRect t="18556" b="20752"/>
          <a:stretch/>
        </p:blipFill>
        <p:spPr>
          <a:xfrm>
            <a:off x="860803" y="1"/>
            <a:ext cx="11331197" cy="6858000"/>
          </a:xfrm>
          <a:prstGeom prst="rect">
            <a:avLst/>
          </a:prstGeom>
        </p:spPr>
      </p:pic>
      <p:pic>
        <p:nvPicPr>
          <p:cNvPr id="12" name="Bilde 11" descr="stripe_tekst_eng_16_9.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14" name="TekstSylinder 13">
            <a:extLst>
              <a:ext uri="{FF2B5EF4-FFF2-40B4-BE49-F238E27FC236}">
                <a16:creationId xmlns:a16="http://schemas.microsoft.com/office/drawing/2014/main" id="{C886E55D-2AAB-4F2E-BA46-C040440540F0}"/>
              </a:ext>
            </a:extLst>
          </p:cNvPr>
          <p:cNvSpPr txBox="1"/>
          <p:nvPr/>
        </p:nvSpPr>
        <p:spPr>
          <a:xfrm>
            <a:off x="6227064" y="4720624"/>
            <a:ext cx="5822329" cy="1824374"/>
          </a:xfrm>
          <a:prstGeom prst="rect">
            <a:avLst/>
          </a:prstGeom>
          <a:solidFill>
            <a:sysClr val="window" lastClr="FFFFFF"/>
          </a:solidFill>
          <a:ln>
            <a:solidFill>
              <a:sysClr val="windowText" lastClr="000000"/>
            </a:solidFill>
          </a:ln>
        </p:spPr>
        <p:txBody>
          <a:bodyPr wrap="square" lIns="144000" tIns="144000" rIns="144000" bIns="144000" rtlCol="0">
            <a:spAutoFit/>
          </a:bodyPr>
          <a:lstStyle/>
          <a:p>
            <a:pPr marL="1439676" defTabSz="457189">
              <a:spcAft>
                <a:spcPts val="400"/>
              </a:spcAft>
              <a:defRPr/>
            </a:pPr>
            <a:r>
              <a:rPr lang="nb-NO" sz="1867" kern="0" dirty="0">
                <a:solidFill>
                  <a:prstClr val="black"/>
                </a:solidFill>
                <a:latin typeface="Arial Nova" panose="020B0604020202020204" pitchFamily="34" charset="0"/>
                <a:cs typeface="Calibri" panose="020F0502020204030204" pitchFamily="34" charset="0"/>
              </a:rPr>
              <a:t>	Knut Jetlund</a:t>
            </a:r>
          </a:p>
          <a:p>
            <a:pPr marL="1439676" defTabSz="457189">
              <a:spcAft>
                <a:spcPts val="400"/>
              </a:spcAft>
              <a:defRPr/>
            </a:pPr>
            <a:r>
              <a:rPr lang="nb-NO" sz="1333" dirty="0">
                <a:latin typeface="Arial Nova" panose="020B0604020202020204" pitchFamily="34" charset="0"/>
                <a:cs typeface="Calibri" panose="020F0502020204030204" pitchFamily="34" charset="0"/>
              </a:rPr>
              <a:t>	Norwegian </a:t>
            </a:r>
            <a:r>
              <a:rPr lang="nb-NO" sz="1333" dirty="0" err="1">
                <a:latin typeface="Arial Nova" panose="020B0604020202020204" pitchFamily="34" charset="0"/>
                <a:cs typeface="Calibri" panose="020F0502020204030204" pitchFamily="34" charset="0"/>
              </a:rPr>
              <a:t>Mapping</a:t>
            </a:r>
            <a:r>
              <a:rPr lang="nb-NO" sz="1333" dirty="0">
                <a:latin typeface="Arial Nova" panose="020B0604020202020204" pitchFamily="34" charset="0"/>
                <a:cs typeface="Calibri" panose="020F0502020204030204" pitchFamily="34" charset="0"/>
              </a:rPr>
              <a:t> </a:t>
            </a:r>
            <a:r>
              <a:rPr lang="nb-NO" sz="1333" dirty="0" err="1">
                <a:latin typeface="Arial Nova" panose="020B0604020202020204" pitchFamily="34" charset="0"/>
                <a:cs typeface="Calibri" panose="020F0502020204030204" pitchFamily="34" charset="0"/>
              </a:rPr>
              <a:t>Authority</a:t>
            </a:r>
            <a:endParaRPr lang="nb-NO" sz="1333" dirty="0">
              <a:latin typeface="Arial Nova" panose="020B0604020202020204" pitchFamily="34" charset="0"/>
              <a:cs typeface="Calibri" panose="020F0502020204030204" pitchFamily="34" charset="0"/>
            </a:endParaRPr>
          </a:p>
          <a:p>
            <a:pPr marL="1439676" defTabSz="457189">
              <a:spcAft>
                <a:spcPts val="400"/>
              </a:spcAft>
              <a:defRPr/>
            </a:pPr>
            <a:r>
              <a:rPr lang="nb-NO" sz="1333" dirty="0">
                <a:latin typeface="Arial Nova" panose="020B0604020202020204" pitchFamily="34" charset="0"/>
                <a:cs typeface="Calibri" panose="020F0502020204030204" pitchFamily="34" charset="0"/>
              </a:rPr>
              <a:t>	Norwegian </a:t>
            </a:r>
            <a:r>
              <a:rPr lang="nb-NO" sz="1333" dirty="0" err="1">
                <a:latin typeface="Arial Nova" panose="020B0604020202020204" pitchFamily="34" charset="0"/>
                <a:cs typeface="Calibri" panose="020F0502020204030204" pitchFamily="34" charset="0"/>
              </a:rPr>
              <a:t>University</a:t>
            </a:r>
            <a:r>
              <a:rPr lang="nb-NO" sz="1333" dirty="0">
                <a:latin typeface="Arial Nova" panose="020B0604020202020204" pitchFamily="34" charset="0"/>
                <a:cs typeface="Calibri" panose="020F0502020204030204" pitchFamily="34" charset="0"/>
              </a:rPr>
              <a:t> of Science and Technology</a:t>
            </a:r>
            <a:endParaRPr lang="nb-NO" sz="1333" kern="0" dirty="0">
              <a:solidFill>
                <a:prstClr val="black"/>
              </a:solidFill>
              <a:latin typeface="Arial Nova" panose="020B0604020202020204" pitchFamily="34" charset="0"/>
              <a:cs typeface="Calibri" panose="020F0502020204030204" pitchFamily="34" charset="0"/>
            </a:endParaRPr>
          </a:p>
          <a:p>
            <a:pPr marL="1439676" defTabSz="457189">
              <a:spcAft>
                <a:spcPts val="400"/>
              </a:spcAft>
              <a:defRPr/>
            </a:pPr>
            <a:r>
              <a:rPr lang="nb-NO" sz="1333" dirty="0">
                <a:latin typeface="Arial Nova" panose="020B0604020202020204" pitchFamily="34" charset="0"/>
                <a:cs typeface="Calibri" panose="020F0502020204030204" pitchFamily="34" charset="0"/>
              </a:rPr>
              <a:t>	</a:t>
            </a:r>
            <a:r>
              <a:rPr lang="nb-NO" sz="1333" kern="0" dirty="0">
                <a:solidFill>
                  <a:prstClr val="black"/>
                </a:solidFill>
                <a:latin typeface="Arial Nova" panose="020B0604020202020204" pitchFamily="34" charset="0"/>
                <a:cs typeface="Calibri" panose="020F0502020204030204" pitchFamily="34" charset="0"/>
              </a:rPr>
              <a:t>ISO/TC 211 AG 5 – HMMG</a:t>
            </a:r>
          </a:p>
          <a:p>
            <a:pPr marL="1439676" defTabSz="457189">
              <a:spcAft>
                <a:spcPts val="400"/>
              </a:spcAft>
              <a:defRPr/>
            </a:pPr>
            <a:r>
              <a:rPr lang="nb-NO" sz="1333" kern="0" dirty="0">
                <a:solidFill>
                  <a:prstClr val="black"/>
                </a:solidFill>
                <a:latin typeface="Arial Nova" panose="020B0604020202020204" pitchFamily="34" charset="0"/>
                <a:cs typeface="Calibri" panose="020F0502020204030204" pitchFamily="34" charset="0"/>
              </a:rPr>
              <a:t>	</a:t>
            </a:r>
            <a:r>
              <a:rPr lang="nb-NO" sz="1100" kern="0" dirty="0">
                <a:solidFill>
                  <a:prstClr val="black"/>
                </a:solidFill>
                <a:latin typeface="Arial Nova" panose="020B0604020202020204" pitchFamily="34" charset="0"/>
                <a:cs typeface="Calibri" panose="020F0502020204030204" pitchFamily="34" charset="0"/>
                <a:hlinkClick r:id="rId5"/>
              </a:rPr>
              <a:t>knut.jetlund@kartverket.no</a:t>
            </a:r>
            <a:r>
              <a:rPr lang="nb-NO" sz="1100" kern="0" dirty="0">
                <a:solidFill>
                  <a:prstClr val="black"/>
                </a:solidFill>
                <a:latin typeface="Arial Nova" panose="020B0604020202020204" pitchFamily="34" charset="0"/>
                <a:cs typeface="Calibri" panose="020F0502020204030204" pitchFamily="34" charset="0"/>
              </a:rPr>
              <a:t> </a:t>
            </a:r>
          </a:p>
          <a:p>
            <a:pPr marL="1439676" defTabSz="457189">
              <a:spcAft>
                <a:spcPts val="400"/>
              </a:spcAft>
              <a:defRPr/>
            </a:pPr>
            <a:r>
              <a:rPr lang="nb-NO" sz="1100" kern="0" dirty="0">
                <a:solidFill>
                  <a:prstClr val="black"/>
                </a:solidFill>
                <a:latin typeface="Arial Nova" panose="020B0604020202020204" pitchFamily="34" charset="0"/>
                <a:cs typeface="Calibri" panose="020F0502020204030204" pitchFamily="34" charset="0"/>
              </a:rPr>
              <a:t>	LinkedIn: </a:t>
            </a:r>
            <a:r>
              <a:rPr lang="nb-NO" sz="1100" kern="0" dirty="0">
                <a:solidFill>
                  <a:prstClr val="black"/>
                </a:solidFill>
                <a:latin typeface="Arial Nova" panose="020B0604020202020204" pitchFamily="34" charset="0"/>
                <a:cs typeface="Calibri" panose="020F0502020204030204" pitchFamily="34" charset="0"/>
                <a:hlinkClick r:id="rId6"/>
              </a:rPr>
              <a:t>https://www.linkedin.com/in/knut-jetlund/</a:t>
            </a:r>
            <a:r>
              <a:rPr lang="nb-NO" sz="1100" kern="0" dirty="0">
                <a:solidFill>
                  <a:prstClr val="black"/>
                </a:solidFill>
                <a:latin typeface="Arial Nova" panose="020B0604020202020204" pitchFamily="34" charset="0"/>
                <a:cs typeface="Calibri" panose="020F0502020204030204" pitchFamily="34" charset="0"/>
              </a:rPr>
              <a:t>  </a:t>
            </a:r>
          </a:p>
        </p:txBody>
      </p:sp>
      <p:sp>
        <p:nvSpPr>
          <p:cNvPr id="19" name="Tittel 5">
            <a:extLst>
              <a:ext uri="{FF2B5EF4-FFF2-40B4-BE49-F238E27FC236}">
                <a16:creationId xmlns:a16="http://schemas.microsoft.com/office/drawing/2014/main" id="{CDF362BA-3D0E-4DA5-BDCC-35908C81F2E7}"/>
              </a:ext>
            </a:extLst>
          </p:cNvPr>
          <p:cNvSpPr>
            <a:spLocks noGrp="1"/>
          </p:cNvSpPr>
          <p:nvPr>
            <p:ph type="ctrTitle"/>
          </p:nvPr>
        </p:nvSpPr>
        <p:spPr>
          <a:xfrm>
            <a:off x="3684966" y="2088539"/>
            <a:ext cx="4822068" cy="1340461"/>
          </a:xfrm>
          <a:solidFill>
            <a:schemeClr val="bg1">
              <a:alpha val="50000"/>
            </a:schemeClr>
          </a:solidFill>
        </p:spPr>
        <p:txBody>
          <a:bodyPr>
            <a:normAutofit fontScale="90000"/>
          </a:bodyPr>
          <a:lstStyle/>
          <a:p>
            <a:pPr algn="ctr"/>
            <a:r>
              <a:rPr lang="en-US" sz="4267" dirty="0" err="1"/>
              <a:t>Takk</a:t>
            </a:r>
            <a:r>
              <a:rPr lang="en-US" sz="4267" dirty="0"/>
              <a:t> for </a:t>
            </a:r>
            <a:r>
              <a:rPr lang="en-US" sz="4267" dirty="0" err="1"/>
              <a:t>oppmerksomheten</a:t>
            </a:r>
            <a:r>
              <a:rPr lang="en-US" sz="4267" dirty="0"/>
              <a:t>!</a:t>
            </a:r>
          </a:p>
        </p:txBody>
      </p:sp>
      <p:pic>
        <p:nvPicPr>
          <p:cNvPr id="44" name="Picture 6" descr="Logo&#10;&#10;Description automatically generated">
            <a:extLst>
              <a:ext uri="{FF2B5EF4-FFF2-40B4-BE49-F238E27FC236}">
                <a16:creationId xmlns:a16="http://schemas.microsoft.com/office/drawing/2014/main" id="{99ADE495-F2BF-4E4A-AED4-67DB863EE89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pic>
        <p:nvPicPr>
          <p:cNvPr id="3" name="Bilde 2">
            <a:extLst>
              <a:ext uri="{FF2B5EF4-FFF2-40B4-BE49-F238E27FC236}">
                <a16:creationId xmlns:a16="http://schemas.microsoft.com/office/drawing/2014/main" id="{C184CF17-423A-4819-B83F-B419DF1B818D}"/>
              </a:ext>
            </a:extLst>
          </p:cNvPr>
          <p:cNvPicPr>
            <a:picLocks noChangeAspect="1"/>
          </p:cNvPicPr>
          <p:nvPr/>
        </p:nvPicPr>
        <p:blipFill rotWithShape="1">
          <a:blip r:embed="rId8">
            <a:extLst>
              <a:ext uri="{28A0092B-C50C-407E-A947-70E740481C1C}">
                <a14:useLocalDpi xmlns:a14="http://schemas.microsoft.com/office/drawing/2010/main" val="0"/>
              </a:ext>
            </a:extLst>
          </a:blip>
          <a:srcRect l="-1" r="-5789"/>
          <a:stretch/>
        </p:blipFill>
        <p:spPr>
          <a:xfrm>
            <a:off x="6430002" y="4858034"/>
            <a:ext cx="1639275" cy="1549553"/>
          </a:xfrm>
          <a:prstGeom prst="rect">
            <a:avLst/>
          </a:prstGeom>
        </p:spPr>
      </p:pic>
    </p:spTree>
    <p:extLst>
      <p:ext uri="{BB962C8B-B14F-4D97-AF65-F5344CB8AC3E}">
        <p14:creationId xmlns:p14="http://schemas.microsoft.com/office/powerpoint/2010/main" val="884754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6" name="Tittel 5">
            <a:extLst>
              <a:ext uri="{FF2B5EF4-FFF2-40B4-BE49-F238E27FC236}">
                <a16:creationId xmlns:a16="http://schemas.microsoft.com/office/drawing/2014/main" id="{ECDC50E7-26AE-4D8B-82AE-4BAC7A7AE7A5}"/>
              </a:ext>
            </a:extLst>
          </p:cNvPr>
          <p:cNvSpPr>
            <a:spLocks noGrp="1"/>
          </p:cNvSpPr>
          <p:nvPr>
            <p:ph type="title"/>
          </p:nvPr>
        </p:nvSpPr>
        <p:spPr>
          <a:xfrm>
            <a:off x="1219879" y="348564"/>
            <a:ext cx="8825643" cy="1143000"/>
          </a:xfrm>
        </p:spPr>
        <p:txBody>
          <a:bodyPr>
            <a:noAutofit/>
          </a:bodyPr>
          <a:lstStyle/>
          <a:p>
            <a:r>
              <a:rPr lang="nb-NO" sz="3200" dirty="0" err="1">
                <a:latin typeface="Arial Nova" panose="020B0504020202020204" pitchFamily="34" charset="0"/>
              </a:rPr>
              <a:t>Reuse</a:t>
            </a:r>
            <a:r>
              <a:rPr lang="nb-NO" sz="3200" dirty="0">
                <a:latin typeface="Arial Nova" panose="020B0504020202020204" pitchFamily="34" charset="0"/>
              </a:rPr>
              <a:t> of </a:t>
            </a:r>
            <a:r>
              <a:rPr lang="nb-NO" sz="3200" dirty="0" err="1">
                <a:latin typeface="Arial Nova" panose="020B0504020202020204" pitchFamily="34" charset="0"/>
              </a:rPr>
              <a:t>information</a:t>
            </a:r>
            <a:r>
              <a:rPr lang="nb-NO" sz="3200" dirty="0">
                <a:latin typeface="Arial Nova" panose="020B0504020202020204" pitchFamily="34" charset="0"/>
              </a:rPr>
              <a:t> </a:t>
            </a:r>
            <a:r>
              <a:rPr lang="nb-NO" sz="3200" dirty="0" err="1">
                <a:latin typeface="Arial Nova" panose="020B0504020202020204" pitchFamily="34" charset="0"/>
              </a:rPr>
              <a:t>across</a:t>
            </a:r>
            <a:r>
              <a:rPr lang="nb-NO" sz="3200" dirty="0">
                <a:latin typeface="Arial Nova" panose="020B0504020202020204" pitchFamily="34" charset="0"/>
              </a:rPr>
              <a:t> </a:t>
            </a:r>
            <a:r>
              <a:rPr lang="nb-NO" sz="3200" dirty="0" err="1">
                <a:latin typeface="Arial Nova" panose="020B0504020202020204" pitchFamily="34" charset="0"/>
              </a:rPr>
              <a:t>domain</a:t>
            </a:r>
            <a:r>
              <a:rPr lang="nb-NO" sz="3200" dirty="0">
                <a:latin typeface="Arial Nova" panose="020B0504020202020204" pitchFamily="34" charset="0"/>
              </a:rPr>
              <a:t> borders</a:t>
            </a:r>
          </a:p>
        </p:txBody>
      </p:sp>
      <p:sp>
        <p:nvSpPr>
          <p:cNvPr id="3" name="TekstSylinder 2">
            <a:extLst>
              <a:ext uri="{FF2B5EF4-FFF2-40B4-BE49-F238E27FC236}">
                <a16:creationId xmlns:a16="http://schemas.microsoft.com/office/drawing/2014/main" id="{97FF7773-B8E4-481F-8304-3CB29A8E34B2}"/>
              </a:ext>
            </a:extLst>
          </p:cNvPr>
          <p:cNvSpPr txBox="1"/>
          <p:nvPr/>
        </p:nvSpPr>
        <p:spPr>
          <a:xfrm>
            <a:off x="6802096" y="1441643"/>
            <a:ext cx="5110512" cy="4052007"/>
          </a:xfrm>
          <a:prstGeom prst="rect">
            <a:avLst/>
          </a:prstGeom>
          <a:noFill/>
        </p:spPr>
        <p:txBody>
          <a:bodyPr wrap="square" rtlCol="0">
            <a:spAutoFit/>
          </a:bodyPr>
          <a:lstStyle/>
          <a:p>
            <a:pPr marL="380990" indent="-380990">
              <a:spcAft>
                <a:spcPts val="800"/>
              </a:spcAft>
              <a:buFont typeface="Arial" panose="020B0604020202020204" pitchFamily="34" charset="0"/>
              <a:buChar char="•"/>
            </a:pPr>
            <a:r>
              <a:rPr lang="nb-NO" sz="2133" u="sng" dirty="0">
                <a:latin typeface="Arial Nova" panose="020B0504020202020204" pitchFamily="34" charset="0"/>
              </a:rPr>
              <a:t>The </a:t>
            </a:r>
            <a:r>
              <a:rPr lang="nb-NO" sz="2133" u="sng" dirty="0" err="1">
                <a:latin typeface="Arial Nova" panose="020B0504020202020204" pitchFamily="34" charset="0"/>
              </a:rPr>
              <a:t>challenge</a:t>
            </a:r>
            <a:r>
              <a:rPr lang="nb-NO" sz="2133" u="sng" dirty="0">
                <a:latin typeface="Arial Nova" panose="020B0504020202020204" pitchFamily="34" charset="0"/>
              </a:rPr>
              <a:t>:</a:t>
            </a:r>
          </a:p>
          <a:p>
            <a:pPr marL="380990" indent="-380990">
              <a:spcAft>
                <a:spcPts val="800"/>
              </a:spcAft>
              <a:buFont typeface="Arial" panose="020B0604020202020204" pitchFamily="34" charset="0"/>
              <a:buChar char="•"/>
            </a:pPr>
            <a:r>
              <a:rPr lang="nb-NO" sz="2400" dirty="0" err="1">
                <a:latin typeface="Arial Nova" panose="020B0504020202020204" pitchFamily="34" charset="0"/>
              </a:rPr>
              <a:t>Reuse</a:t>
            </a:r>
            <a:r>
              <a:rPr lang="nb-NO" sz="2400" dirty="0">
                <a:latin typeface="Arial Nova" panose="020B0504020202020204" pitchFamily="34" charset="0"/>
              </a:rPr>
              <a:t> </a:t>
            </a:r>
            <a:r>
              <a:rPr lang="nb-NO" sz="2400" dirty="0" err="1">
                <a:latin typeface="Arial Nova" panose="020B0504020202020204" pitchFamily="34" charset="0"/>
              </a:rPr>
              <a:t>requires</a:t>
            </a:r>
            <a:r>
              <a:rPr lang="nb-NO" sz="2400" dirty="0">
                <a:latin typeface="Arial Nova" panose="020B0504020202020204" pitchFamily="34" charset="0"/>
              </a:rPr>
              <a:t> a </a:t>
            </a:r>
            <a:r>
              <a:rPr lang="nb-NO" sz="2400" dirty="0" err="1">
                <a:latin typeface="Arial Nova" panose="020B0504020202020204" pitchFamily="34" charset="0"/>
              </a:rPr>
              <a:t>common</a:t>
            </a:r>
            <a:r>
              <a:rPr lang="nb-NO" sz="2400" dirty="0">
                <a:latin typeface="Arial Nova" panose="020B0504020202020204" pitchFamily="34" charset="0"/>
              </a:rPr>
              <a:t> </a:t>
            </a:r>
            <a:r>
              <a:rPr lang="nb-NO" sz="2400" dirty="0" err="1">
                <a:latin typeface="Arial Nova" panose="020B0504020202020204" pitchFamily="34" charset="0"/>
              </a:rPr>
              <a:t>understanding</a:t>
            </a:r>
            <a:r>
              <a:rPr lang="nb-NO" sz="2400" dirty="0">
                <a:latin typeface="Arial Nova" panose="020B0504020202020204" pitchFamily="34" charset="0"/>
              </a:rPr>
              <a:t> of </a:t>
            </a:r>
            <a:r>
              <a:rPr lang="nb-NO" sz="2400" dirty="0" err="1">
                <a:latin typeface="Arial Nova" panose="020B0504020202020204" pitchFamily="34" charset="0"/>
              </a:rPr>
              <a:t>how</a:t>
            </a:r>
            <a:r>
              <a:rPr lang="nb-NO" sz="2400" dirty="0">
                <a:latin typeface="Arial Nova" panose="020B0504020202020204" pitchFamily="34" charset="0"/>
              </a:rPr>
              <a:t> </a:t>
            </a:r>
            <a:r>
              <a:rPr lang="nb-NO" sz="2400" dirty="0" err="1">
                <a:latin typeface="Arial Nova" panose="020B0504020202020204" pitchFamily="34" charset="0"/>
              </a:rPr>
              <a:t>the</a:t>
            </a:r>
            <a:r>
              <a:rPr lang="nb-NO" sz="2400" dirty="0">
                <a:latin typeface="Arial Nova" panose="020B0504020202020204" pitchFamily="34" charset="0"/>
              </a:rPr>
              <a:t> real </a:t>
            </a:r>
            <a:r>
              <a:rPr lang="nb-NO" sz="2400" dirty="0" err="1">
                <a:latin typeface="Arial Nova" panose="020B0504020202020204" pitchFamily="34" charset="0"/>
              </a:rPr>
              <a:t>world</a:t>
            </a:r>
            <a:r>
              <a:rPr lang="nb-NO" sz="2400" dirty="0">
                <a:latin typeface="Arial Nova" panose="020B0504020202020204" pitchFamily="34" charset="0"/>
              </a:rPr>
              <a:t> is </a:t>
            </a:r>
            <a:r>
              <a:rPr lang="nb-NO" sz="2400" dirty="0" err="1">
                <a:latin typeface="Arial Nova" panose="020B0504020202020204" pitchFamily="34" charset="0"/>
              </a:rPr>
              <a:t>described</a:t>
            </a:r>
            <a:r>
              <a:rPr lang="nb-NO" sz="2400" dirty="0">
                <a:latin typeface="Arial Nova" panose="020B0504020202020204" pitchFamily="34" charset="0"/>
              </a:rPr>
              <a:t> in </a:t>
            </a:r>
            <a:r>
              <a:rPr lang="nb-NO" sz="2400" dirty="0" err="1">
                <a:latin typeface="Arial Nova" panose="020B0504020202020204" pitchFamily="34" charset="0"/>
              </a:rPr>
              <a:t>information</a:t>
            </a:r>
            <a:r>
              <a:rPr lang="nb-NO" sz="2400" dirty="0">
                <a:latin typeface="Arial Nova" panose="020B0504020202020204" pitchFamily="34" charset="0"/>
              </a:rPr>
              <a:t> </a:t>
            </a:r>
            <a:r>
              <a:rPr lang="nb-NO" sz="2400" dirty="0" err="1">
                <a:latin typeface="Arial Nova" panose="020B0504020202020204" pitchFamily="34" charset="0"/>
              </a:rPr>
              <a:t>models</a:t>
            </a:r>
            <a:endParaRPr lang="nb-NO" sz="2400"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Modelling</a:t>
            </a:r>
            <a:r>
              <a:rPr lang="nb-NO" sz="2133" dirty="0">
                <a:latin typeface="Arial Nova" panose="020B0504020202020204" pitchFamily="34" charset="0"/>
              </a:rPr>
              <a:t> </a:t>
            </a:r>
            <a:r>
              <a:rPr lang="nb-NO" sz="2133" dirty="0" err="1">
                <a:latin typeface="Arial Nova" panose="020B0504020202020204" pitchFamily="34" charset="0"/>
              </a:rPr>
              <a:t>language</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Terminology</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Geometry</a:t>
            </a:r>
            <a:r>
              <a:rPr lang="nb-NO" sz="2133" dirty="0">
                <a:latin typeface="Arial Nova" panose="020B0504020202020204" pitchFamily="34" charset="0"/>
              </a:rPr>
              <a:t> and location </a:t>
            </a:r>
            <a:r>
              <a:rPr lang="nb-NO" sz="2133" dirty="0" err="1">
                <a:latin typeface="Arial Nova" panose="020B0504020202020204" pitchFamily="34" charset="0"/>
              </a:rPr>
              <a:t>referencing</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a:latin typeface="Arial Nova" panose="020B0504020202020204" pitchFamily="34" charset="0"/>
              </a:rPr>
              <a:t>Exchange </a:t>
            </a:r>
            <a:r>
              <a:rPr lang="nb-NO" sz="2133" dirty="0" err="1">
                <a:latin typeface="Arial Nova" panose="020B0504020202020204" pitchFamily="34" charset="0"/>
              </a:rPr>
              <a:t>technologies</a:t>
            </a:r>
            <a:endParaRPr lang="nb-NO" sz="2133" dirty="0">
              <a:latin typeface="Arial Nova" panose="020B0504020202020204" pitchFamily="34" charset="0"/>
            </a:endParaRPr>
          </a:p>
        </p:txBody>
      </p:sp>
      <p:pic>
        <p:nvPicPr>
          <p:cNvPr id="12" name="Picture 4">
            <a:extLst>
              <a:ext uri="{FF2B5EF4-FFF2-40B4-BE49-F238E27FC236}">
                <a16:creationId xmlns:a16="http://schemas.microsoft.com/office/drawing/2014/main" id="{E0F03DF3-F4DC-4B9D-ABAF-BC2E90FB083E}"/>
              </a:ext>
            </a:extLst>
          </p:cNvPr>
          <p:cNvPicPr>
            <a:picLocks noGrp="1" noChangeAspect="1" noChangeArrowheads="1"/>
          </p:cNvPicPr>
          <p:nvPr>
            <p:ph idx="1"/>
          </p:nvPr>
        </p:nvPicPr>
        <p:blipFill rotWithShape="1">
          <a:blip r:embed="rId4" cstate="hqprint">
            <a:extLst>
              <a:ext uri="{28A0092B-C50C-407E-A947-70E740481C1C}">
                <a14:useLocalDpi xmlns:a14="http://schemas.microsoft.com/office/drawing/2010/main"/>
              </a:ext>
            </a:extLst>
          </a:blip>
          <a:srcRect/>
          <a:stretch/>
        </p:blipFill>
        <p:spPr bwMode="auto">
          <a:xfrm>
            <a:off x="1370397" y="1563949"/>
            <a:ext cx="5294571" cy="4441740"/>
          </a:xfrm>
          <a:prstGeom prst="rect">
            <a:avLst/>
          </a:prstGeom>
          <a:noFill/>
          <a:extLst>
            <a:ext uri="{909E8E84-426E-40DD-AFC4-6F175D3DCCD1}">
              <a14:hiddenFill xmlns:a14="http://schemas.microsoft.com/office/drawing/2010/main">
                <a:solidFill>
                  <a:srgbClr val="FFFFFF"/>
                </a:solidFill>
              </a14:hiddenFill>
            </a:ext>
          </a:extLst>
        </p:spPr>
      </p:pic>
      <p:pic>
        <p:nvPicPr>
          <p:cNvPr id="8" name="Bilde 7">
            <a:extLst>
              <a:ext uri="{FF2B5EF4-FFF2-40B4-BE49-F238E27FC236}">
                <a16:creationId xmlns:a16="http://schemas.microsoft.com/office/drawing/2014/main" id="{B94D8DC0-5398-4055-9196-6A446DCA7EEB}"/>
              </a:ext>
            </a:extLst>
          </p:cNvPr>
          <p:cNvPicPr>
            <a:picLocks noChangeAspect="1"/>
          </p:cNvPicPr>
          <p:nvPr/>
        </p:nvPicPr>
        <p:blipFill>
          <a:blip r:embed="rId5"/>
          <a:stretch>
            <a:fillRect/>
          </a:stretch>
        </p:blipFill>
        <p:spPr>
          <a:xfrm>
            <a:off x="1351599" y="2819876"/>
            <a:ext cx="5332167" cy="2041211"/>
          </a:xfrm>
          <a:prstGeom prst="rect">
            <a:avLst/>
          </a:prstGeom>
        </p:spPr>
      </p:pic>
      <p:sp>
        <p:nvSpPr>
          <p:cNvPr id="35" name="TekstSylinder 34">
            <a:extLst>
              <a:ext uri="{FF2B5EF4-FFF2-40B4-BE49-F238E27FC236}">
                <a16:creationId xmlns:a16="http://schemas.microsoft.com/office/drawing/2014/main" id="{11A5C222-A62A-407E-BBB8-D6C00DF2EB42}"/>
              </a:ext>
            </a:extLst>
          </p:cNvPr>
          <p:cNvSpPr txBox="1"/>
          <p:nvPr/>
        </p:nvSpPr>
        <p:spPr>
          <a:xfrm>
            <a:off x="1305035" y="5694363"/>
            <a:ext cx="2509020" cy="256545"/>
          </a:xfrm>
          <a:prstGeom prst="rect">
            <a:avLst/>
          </a:prstGeom>
          <a:noFill/>
        </p:spPr>
        <p:txBody>
          <a:bodyPr wrap="none" rtlCol="0">
            <a:spAutoFit/>
          </a:bodyPr>
          <a:lstStyle/>
          <a:p>
            <a:r>
              <a:rPr lang="nb-NO" sz="1067" dirty="0">
                <a:latin typeface="Arial Nova" panose="020B0504020202020204" pitchFamily="34" charset="0"/>
              </a:rPr>
              <a:t>Photo: Knut </a:t>
            </a:r>
            <a:r>
              <a:rPr lang="nb-NO" sz="1067" dirty="0" err="1">
                <a:latin typeface="Arial Nova" panose="020B0504020202020204" pitchFamily="34" charset="0"/>
              </a:rPr>
              <a:t>Opeide</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spTree>
    <p:extLst>
      <p:ext uri="{BB962C8B-B14F-4D97-AF65-F5344CB8AC3E}">
        <p14:creationId xmlns:p14="http://schemas.microsoft.com/office/powerpoint/2010/main" val="294932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9087F9D-25E2-49EA-A74D-F574C970EFA9}"/>
              </a:ext>
            </a:extLst>
          </p:cNvPr>
          <p:cNvSpPr>
            <a:spLocks noGrp="1"/>
          </p:cNvSpPr>
          <p:nvPr>
            <p:ph type="title"/>
          </p:nvPr>
        </p:nvSpPr>
        <p:spPr>
          <a:xfrm>
            <a:off x="1592837" y="473077"/>
            <a:ext cx="8369368" cy="1143000"/>
          </a:xfrm>
        </p:spPr>
        <p:txBody>
          <a:bodyPr>
            <a:noAutofit/>
          </a:bodyPr>
          <a:lstStyle/>
          <a:p>
            <a:r>
              <a:rPr lang="nb-NO" sz="3733" dirty="0"/>
              <a:t>DIKW</a:t>
            </a:r>
            <a:br>
              <a:rPr lang="nb-NO" sz="3733" dirty="0"/>
            </a:br>
            <a:r>
              <a:rPr lang="nb-NO" sz="3733" dirty="0"/>
              <a:t>- </a:t>
            </a:r>
            <a:r>
              <a:rPr lang="nb-NO" sz="3200" dirty="0"/>
              <a:t>Data, Information, Knowledge and </a:t>
            </a:r>
            <a:r>
              <a:rPr lang="nb-NO" sz="3200" dirty="0" err="1"/>
              <a:t>Wisdom</a:t>
            </a:r>
            <a:endParaRPr lang="en-US" sz="3200" dirty="0"/>
          </a:p>
        </p:txBody>
      </p:sp>
      <p:pic>
        <p:nvPicPr>
          <p:cNvPr id="7" name="Plassholder for innhold 6">
            <a:extLst>
              <a:ext uri="{FF2B5EF4-FFF2-40B4-BE49-F238E27FC236}">
                <a16:creationId xmlns:a16="http://schemas.microsoft.com/office/drawing/2014/main" id="{65647F73-00D0-4F6D-B46A-D593D25F5507}"/>
              </a:ext>
            </a:extLst>
          </p:cNvPr>
          <p:cNvPicPr>
            <a:picLocks noGrp="1" noChangeAspect="1"/>
          </p:cNvPicPr>
          <p:nvPr>
            <p:ph idx="1"/>
          </p:nvPr>
        </p:nvPicPr>
        <p:blipFill>
          <a:blip r:embed="rId3"/>
          <a:stretch>
            <a:fillRect/>
          </a:stretch>
        </p:blipFill>
        <p:spPr>
          <a:xfrm>
            <a:off x="1409750" y="2284890"/>
            <a:ext cx="4163129" cy="3396585"/>
          </a:xfrm>
        </p:spPr>
      </p:pic>
      <p:pic>
        <p:nvPicPr>
          <p:cNvPr id="10" name="Bilde 9" descr="stripe_tekst_eng_16_9.jpg">
            <a:extLst>
              <a:ext uri="{FF2B5EF4-FFF2-40B4-BE49-F238E27FC236}">
                <a16:creationId xmlns:a16="http://schemas.microsoft.com/office/drawing/2014/main" id="{03DB59FE-DD1B-4FE3-9784-A0C2E213076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5368"/>
            <a:ext cx="860803" cy="6858000"/>
          </a:xfrm>
          <a:prstGeom prst="rect">
            <a:avLst/>
          </a:prstGeom>
        </p:spPr>
      </p:pic>
      <p:sp>
        <p:nvSpPr>
          <p:cNvPr id="3" name="Rektangel 2">
            <a:extLst>
              <a:ext uri="{FF2B5EF4-FFF2-40B4-BE49-F238E27FC236}">
                <a16:creationId xmlns:a16="http://schemas.microsoft.com/office/drawing/2014/main" id="{31387C7C-652F-436A-AE04-D7236A31DAF2}"/>
              </a:ext>
            </a:extLst>
          </p:cNvPr>
          <p:cNvSpPr/>
          <p:nvPr/>
        </p:nvSpPr>
        <p:spPr>
          <a:xfrm>
            <a:off x="1592837" y="5810406"/>
            <a:ext cx="3911355" cy="297454"/>
          </a:xfrm>
          <a:prstGeom prst="rect">
            <a:avLst/>
          </a:prstGeom>
        </p:spPr>
        <p:txBody>
          <a:bodyPr wrap="square">
            <a:spAutoFit/>
          </a:bodyPr>
          <a:lstStyle/>
          <a:p>
            <a:r>
              <a:rPr lang="en-US" sz="1333" dirty="0">
                <a:latin typeface="Calibri" panose="020F0502020204030204" pitchFamily="34" charset="0"/>
                <a:ea typeface="Times New Roman" panose="02020603050405020304" pitchFamily="18" charset="0"/>
                <a:cs typeface="Times New Roman" panose="02020603050405020304" pitchFamily="18" charset="0"/>
              </a:rPr>
              <a:t>The DIKW Hierarchy. Adapted from (Rowley, 2007).</a:t>
            </a:r>
            <a:endParaRPr lang="en-US" sz="1333" dirty="0"/>
          </a:p>
        </p:txBody>
      </p:sp>
      <p:sp>
        <p:nvSpPr>
          <p:cNvPr id="8" name="TekstSylinder 7">
            <a:extLst>
              <a:ext uri="{FF2B5EF4-FFF2-40B4-BE49-F238E27FC236}">
                <a16:creationId xmlns:a16="http://schemas.microsoft.com/office/drawing/2014/main" id="{EBE9BB87-01F1-4F13-B001-95F70F955160}"/>
              </a:ext>
            </a:extLst>
          </p:cNvPr>
          <p:cNvSpPr txBox="1"/>
          <p:nvPr/>
        </p:nvSpPr>
        <p:spPr>
          <a:xfrm>
            <a:off x="7804220" y="5207372"/>
            <a:ext cx="354584" cy="461665"/>
          </a:xfrm>
          <a:prstGeom prst="rect">
            <a:avLst/>
          </a:prstGeom>
          <a:noFill/>
        </p:spPr>
        <p:txBody>
          <a:bodyPr wrap="none" rtlCol="0">
            <a:spAutoFit/>
          </a:bodyPr>
          <a:lstStyle/>
          <a:p>
            <a:pPr algn="ctr"/>
            <a:r>
              <a:rPr lang="nb-NO" sz="1200"/>
              <a:t>90</a:t>
            </a:r>
          </a:p>
          <a:p>
            <a:pPr algn="ctr"/>
            <a:r>
              <a:rPr lang="nb-NO" sz="1200"/>
              <a:t>2</a:t>
            </a:r>
            <a:endParaRPr lang="en-US" sz="1200"/>
          </a:p>
        </p:txBody>
      </p:sp>
      <p:sp>
        <p:nvSpPr>
          <p:cNvPr id="9" name="TekstSylinder 8">
            <a:extLst>
              <a:ext uri="{FF2B5EF4-FFF2-40B4-BE49-F238E27FC236}">
                <a16:creationId xmlns:a16="http://schemas.microsoft.com/office/drawing/2014/main" id="{3CCA9F24-29E7-4853-9546-BA70944477F8}"/>
              </a:ext>
            </a:extLst>
          </p:cNvPr>
          <p:cNvSpPr txBox="1"/>
          <p:nvPr/>
        </p:nvSpPr>
        <p:spPr>
          <a:xfrm>
            <a:off x="6690665" y="4182617"/>
            <a:ext cx="2793329" cy="461665"/>
          </a:xfrm>
          <a:prstGeom prst="rect">
            <a:avLst/>
          </a:prstGeom>
          <a:noFill/>
        </p:spPr>
        <p:txBody>
          <a:bodyPr wrap="none" rtlCol="0">
            <a:spAutoFit/>
          </a:bodyPr>
          <a:lstStyle/>
          <a:p>
            <a:pPr algn="ctr"/>
            <a:r>
              <a:rPr lang="nb-NO" sz="1200" dirty="0"/>
              <a:t>Fartsgrense 90 km/t</a:t>
            </a:r>
          </a:p>
          <a:p>
            <a:pPr algn="ctr"/>
            <a:r>
              <a:rPr lang="nb-NO" sz="1200" dirty="0"/>
              <a:t>Temperatur på vegen 2 grader </a:t>
            </a:r>
            <a:r>
              <a:rPr lang="nb-NO" sz="1200" dirty="0" err="1"/>
              <a:t>Celcius</a:t>
            </a:r>
            <a:endParaRPr lang="en-US" sz="1200" dirty="0"/>
          </a:p>
        </p:txBody>
      </p:sp>
      <p:sp>
        <p:nvSpPr>
          <p:cNvPr id="11" name="TekstSylinder 10">
            <a:extLst>
              <a:ext uri="{FF2B5EF4-FFF2-40B4-BE49-F238E27FC236}">
                <a16:creationId xmlns:a16="http://schemas.microsoft.com/office/drawing/2014/main" id="{80AF2DE6-D4BB-4B71-B223-4288F268B646}"/>
              </a:ext>
            </a:extLst>
          </p:cNvPr>
          <p:cNvSpPr txBox="1"/>
          <p:nvPr/>
        </p:nvSpPr>
        <p:spPr>
          <a:xfrm>
            <a:off x="5361243" y="3381411"/>
            <a:ext cx="5240538" cy="461665"/>
          </a:xfrm>
          <a:prstGeom prst="rect">
            <a:avLst/>
          </a:prstGeom>
          <a:noFill/>
        </p:spPr>
        <p:txBody>
          <a:bodyPr wrap="none" rtlCol="0">
            <a:spAutoFit/>
          </a:bodyPr>
          <a:lstStyle/>
          <a:p>
            <a:pPr algn="ctr"/>
            <a:r>
              <a:rPr lang="nb-NO" sz="1200"/>
              <a:t>Kan kjøre 90 km/t lovlig</a:t>
            </a:r>
          </a:p>
          <a:p>
            <a:pPr algn="ctr"/>
            <a:r>
              <a:rPr lang="nb-NO" sz="1200"/>
              <a:t>Bør redusere farten </a:t>
            </a:r>
            <a:r>
              <a:rPr lang="nb-NO" sz="1200" err="1"/>
              <a:t>pga</a:t>
            </a:r>
            <a:r>
              <a:rPr lang="nb-NO" sz="1200"/>
              <a:t> fare for glatt veg ved temperatur nær frysepunktet</a:t>
            </a:r>
            <a:endParaRPr lang="en-US" sz="1200"/>
          </a:p>
        </p:txBody>
      </p:sp>
      <p:sp>
        <p:nvSpPr>
          <p:cNvPr id="12" name="TekstSylinder 11">
            <a:extLst>
              <a:ext uri="{FF2B5EF4-FFF2-40B4-BE49-F238E27FC236}">
                <a16:creationId xmlns:a16="http://schemas.microsoft.com/office/drawing/2014/main" id="{9BE35F71-CE70-442F-87BC-851BB76B9FC3}"/>
              </a:ext>
            </a:extLst>
          </p:cNvPr>
          <p:cNvSpPr txBox="1"/>
          <p:nvPr/>
        </p:nvSpPr>
        <p:spPr>
          <a:xfrm>
            <a:off x="6267233" y="2534628"/>
            <a:ext cx="3714479" cy="276999"/>
          </a:xfrm>
          <a:prstGeom prst="rect">
            <a:avLst/>
          </a:prstGeom>
          <a:noFill/>
        </p:spPr>
        <p:txBody>
          <a:bodyPr wrap="none" rtlCol="0">
            <a:spAutoFit/>
          </a:bodyPr>
          <a:lstStyle/>
          <a:p>
            <a:pPr algn="ctr"/>
            <a:r>
              <a:rPr lang="nb-NO" sz="1200"/>
              <a:t>Menneskelig intuisjon, erfaring bruk i nye kontekster</a:t>
            </a:r>
            <a:endParaRPr lang="en-US" sz="1200"/>
          </a:p>
        </p:txBody>
      </p:sp>
    </p:spTree>
    <p:extLst>
      <p:ext uri="{BB962C8B-B14F-4D97-AF65-F5344CB8AC3E}">
        <p14:creationId xmlns:p14="http://schemas.microsoft.com/office/powerpoint/2010/main" val="1032829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a:xfrm>
            <a:off x="1160289" y="397785"/>
            <a:ext cx="10466554" cy="703912"/>
          </a:xfrm>
        </p:spPr>
        <p:txBody>
          <a:bodyPr/>
          <a:lstStyle/>
          <a:p>
            <a:r>
              <a:rPr lang="nb-NO" dirty="0"/>
              <a:t>Information </a:t>
            </a:r>
            <a:r>
              <a:rPr lang="nb-NO" dirty="0" err="1"/>
              <a:t>models</a:t>
            </a:r>
            <a:r>
              <a:rPr lang="nb-NO" dirty="0"/>
              <a:t> and </a:t>
            </a:r>
            <a:r>
              <a:rPr lang="nb-NO" dirty="0" err="1"/>
              <a:t>ontologies</a:t>
            </a:r>
            <a:endParaRPr lang="nb-NO" dirty="0"/>
          </a:p>
        </p:txBody>
      </p:sp>
      <p:sp>
        <p:nvSpPr>
          <p:cNvPr id="7" name="Plassholder for innhold 6">
            <a:extLst>
              <a:ext uri="{FF2B5EF4-FFF2-40B4-BE49-F238E27FC236}">
                <a16:creationId xmlns:a16="http://schemas.microsoft.com/office/drawing/2014/main" id="{6D0927BC-31C6-4B07-ABA8-EF2C67DA5228}"/>
              </a:ext>
            </a:extLst>
          </p:cNvPr>
          <p:cNvSpPr txBox="1">
            <a:spLocks noGrp="1"/>
          </p:cNvSpPr>
          <p:nvPr>
            <p:ph idx="1"/>
          </p:nvPr>
        </p:nvSpPr>
        <p:spPr>
          <a:xfrm>
            <a:off x="1227577" y="1337920"/>
            <a:ext cx="7632659" cy="4098687"/>
          </a:xfrm>
          <a:prstGeom prst="rect">
            <a:avLst/>
          </a:prstGeom>
          <a:noFill/>
        </p:spPr>
        <p:txBody>
          <a:bodyPr wrap="square" rtlCol="0">
            <a:spAutoFit/>
          </a:bodyPr>
          <a:lstStyle/>
          <a:p>
            <a:pPr marL="380990" indent="-380990">
              <a:spcBef>
                <a:spcPts val="800"/>
              </a:spcBef>
            </a:pPr>
            <a:r>
              <a:rPr lang="en-US" sz="2133" i="1" dirty="0"/>
              <a:t>Information model</a:t>
            </a:r>
          </a:p>
          <a:p>
            <a:pPr marL="914377" lvl="1">
              <a:spcBef>
                <a:spcPts val="800"/>
              </a:spcBef>
            </a:pPr>
            <a:r>
              <a:rPr lang="en-US" sz="1333" i="1" dirty="0"/>
              <a:t>“… a </a:t>
            </a:r>
            <a:r>
              <a:rPr lang="en-US" sz="1333" b="1" i="1" dirty="0"/>
              <a:t>formal description </a:t>
            </a:r>
            <a:r>
              <a:rPr lang="en-US" sz="1333" i="1" dirty="0"/>
              <a:t>of types of ideas, facts and processes which together form </a:t>
            </a:r>
            <a:r>
              <a:rPr lang="en-US" sz="1333" b="1" i="1" dirty="0"/>
              <a:t>a model of a portion of interest of the real world </a:t>
            </a:r>
            <a:r>
              <a:rPr lang="en-US" sz="1333" i="1" dirty="0"/>
              <a:t>and which provides an </a:t>
            </a:r>
            <a:r>
              <a:rPr lang="en-US" sz="1333" b="1" i="1" dirty="0"/>
              <a:t>explicit set of interpretation rules</a:t>
            </a:r>
            <a:r>
              <a:rPr lang="en-US" sz="1333" i="1" dirty="0"/>
              <a:t>.” </a:t>
            </a:r>
            <a:r>
              <a:rPr lang="en-US" sz="1333" dirty="0"/>
              <a:t>(Schenck and Wilson, 1994). </a:t>
            </a:r>
          </a:p>
          <a:p>
            <a:pPr marL="914377" lvl="1">
              <a:spcBef>
                <a:spcPts val="800"/>
              </a:spcBef>
            </a:pPr>
            <a:r>
              <a:rPr lang="en-US" sz="1333" dirty="0"/>
              <a:t>“</a:t>
            </a:r>
            <a:r>
              <a:rPr lang="en-US" sz="1333" i="1" dirty="0"/>
              <a:t>… a representation of concepts, relationships, constraints, rules, and operations to specify data semantics for a chosen domain of discourse</a:t>
            </a:r>
            <a:r>
              <a:rPr lang="en-US" sz="1333" dirty="0"/>
              <a:t>” (Zhao et al., 2011)</a:t>
            </a:r>
          </a:p>
          <a:p>
            <a:pPr marL="380990">
              <a:spcBef>
                <a:spcPts val="800"/>
              </a:spcBef>
            </a:pPr>
            <a:r>
              <a:rPr lang="en-US" sz="2133" dirty="0"/>
              <a:t>≈ Ontology</a:t>
            </a:r>
          </a:p>
          <a:p>
            <a:pPr marL="914377" lvl="1">
              <a:spcBef>
                <a:spcPts val="800"/>
              </a:spcBef>
            </a:pPr>
            <a:r>
              <a:rPr lang="en-US" sz="1333" i="1" dirty="0"/>
              <a:t>“… a set of precise descriptive statements about some part of the world (usually referred to as the domain of interest or the subject matter of the ontology)” (</a:t>
            </a:r>
            <a:r>
              <a:rPr lang="en-US" sz="1333" i="1" dirty="0" err="1"/>
              <a:t>Hitzler</a:t>
            </a:r>
            <a:r>
              <a:rPr lang="en-US" sz="1333" i="1" dirty="0"/>
              <a:t> et al., 2012)</a:t>
            </a:r>
          </a:p>
          <a:p>
            <a:pPr marL="914377" lvl="1">
              <a:spcBef>
                <a:spcPts val="800"/>
              </a:spcBef>
            </a:pPr>
            <a:r>
              <a:rPr lang="en-US" sz="1333" i="1" dirty="0"/>
              <a:t>“… a common vocabulary for researchers who need to share information in a domain. It includes machine-interpretable definitions of basic concepts in the domain and relations among them”. (Noy and McGuinness, 2001)</a:t>
            </a:r>
          </a:p>
          <a:p>
            <a:pPr marL="380990">
              <a:spcBef>
                <a:spcPts val="800"/>
              </a:spcBef>
            </a:pPr>
            <a:r>
              <a:rPr lang="en-US" sz="2133" dirty="0"/>
              <a:t>Vocabulary</a:t>
            </a:r>
          </a:p>
          <a:p>
            <a:pPr marL="914377" lvl="1">
              <a:spcBef>
                <a:spcPts val="800"/>
              </a:spcBef>
            </a:pPr>
            <a:r>
              <a:rPr lang="en-US" sz="1333" i="1" dirty="0"/>
              <a:t>“terminological dictionary that contains designations and definitions from one or more domains or subjects”.</a:t>
            </a:r>
          </a:p>
        </p:txBody>
      </p:sp>
      <p:sp>
        <p:nvSpPr>
          <p:cNvPr id="9" name="TekstSylinder 8">
            <a:extLst>
              <a:ext uri="{FF2B5EF4-FFF2-40B4-BE49-F238E27FC236}">
                <a16:creationId xmlns:a16="http://schemas.microsoft.com/office/drawing/2014/main" id="{E7F0BC21-2D78-4E1F-B2B5-2C32E0E43CD5}"/>
              </a:ext>
            </a:extLst>
          </p:cNvPr>
          <p:cNvSpPr txBox="1"/>
          <p:nvPr/>
        </p:nvSpPr>
        <p:spPr>
          <a:xfrm>
            <a:off x="8902278" y="2565202"/>
            <a:ext cx="299371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nb-NO" dirty="0"/>
              <a:t>Rules to understand data in a </a:t>
            </a:r>
            <a:r>
              <a:rPr lang="nb-NO" dirty="0" err="1"/>
              <a:t>context</a:t>
            </a:r>
            <a:endParaRPr lang="en-US" dirty="0"/>
          </a:p>
        </p:txBody>
      </p:sp>
      <p:sp>
        <p:nvSpPr>
          <p:cNvPr id="13" name="TekstSylinder 12">
            <a:extLst>
              <a:ext uri="{FF2B5EF4-FFF2-40B4-BE49-F238E27FC236}">
                <a16:creationId xmlns:a16="http://schemas.microsoft.com/office/drawing/2014/main" id="{7054BA39-899E-4E2F-988B-07F50662253D}"/>
              </a:ext>
            </a:extLst>
          </p:cNvPr>
          <p:cNvSpPr txBox="1"/>
          <p:nvPr/>
        </p:nvSpPr>
        <p:spPr>
          <a:xfrm>
            <a:off x="8991085" y="4838067"/>
            <a:ext cx="290491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nb-NO" dirty="0" err="1"/>
              <a:t>Defines</a:t>
            </a:r>
            <a:r>
              <a:rPr lang="nb-NO" dirty="0"/>
              <a:t> the </a:t>
            </a:r>
            <a:r>
              <a:rPr lang="nb-NO" dirty="0" err="1"/>
              <a:t>concepts</a:t>
            </a:r>
            <a:endParaRPr lang="en-US" dirty="0"/>
          </a:p>
        </p:txBody>
      </p:sp>
      <p:sp>
        <p:nvSpPr>
          <p:cNvPr id="14" name="TekstSylinder 13">
            <a:extLst>
              <a:ext uri="{FF2B5EF4-FFF2-40B4-BE49-F238E27FC236}">
                <a16:creationId xmlns:a16="http://schemas.microsoft.com/office/drawing/2014/main" id="{EB480B03-F437-4EDD-A647-5098AFAE8460}"/>
              </a:ext>
            </a:extLst>
          </p:cNvPr>
          <p:cNvSpPr txBox="1"/>
          <p:nvPr/>
        </p:nvSpPr>
        <p:spPr>
          <a:xfrm>
            <a:off x="8902279" y="3429000"/>
            <a:ext cx="299371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nb-NO" dirty="0" err="1"/>
              <a:t>Implements</a:t>
            </a:r>
            <a:r>
              <a:rPr lang="nb-NO" dirty="0"/>
              <a:t> the </a:t>
            </a:r>
            <a:r>
              <a:rPr lang="nb-NO" dirty="0" err="1"/>
              <a:t>concepts</a:t>
            </a:r>
            <a:r>
              <a:rPr lang="nb-NO" dirty="0"/>
              <a:t> in a </a:t>
            </a:r>
            <a:r>
              <a:rPr lang="nb-NO" dirty="0" err="1"/>
              <a:t>modelling</a:t>
            </a:r>
            <a:r>
              <a:rPr lang="nb-NO" dirty="0"/>
              <a:t> </a:t>
            </a:r>
            <a:r>
              <a:rPr lang="nb-NO" dirty="0" err="1"/>
              <a:t>language</a:t>
            </a:r>
            <a:endParaRPr lang="en-US" dirty="0"/>
          </a:p>
        </p:txBody>
      </p:sp>
      <p:cxnSp>
        <p:nvCxnSpPr>
          <p:cNvPr id="18" name="Rett linje 17">
            <a:extLst>
              <a:ext uri="{FF2B5EF4-FFF2-40B4-BE49-F238E27FC236}">
                <a16:creationId xmlns:a16="http://schemas.microsoft.com/office/drawing/2014/main" id="{AE6368C3-2766-428D-8158-C147373D0E7B}"/>
              </a:ext>
            </a:extLst>
          </p:cNvPr>
          <p:cNvCxnSpPr/>
          <p:nvPr/>
        </p:nvCxnSpPr>
        <p:spPr>
          <a:xfrm flipV="1">
            <a:off x="279524" y="4498059"/>
            <a:ext cx="11632952" cy="53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ett pilkobling 19">
            <a:extLst>
              <a:ext uri="{FF2B5EF4-FFF2-40B4-BE49-F238E27FC236}">
                <a16:creationId xmlns:a16="http://schemas.microsoft.com/office/drawing/2014/main" id="{993C4F32-E941-4CE6-84EF-B971EA8FFE6B}"/>
              </a:ext>
            </a:extLst>
          </p:cNvPr>
          <p:cNvCxnSpPr>
            <a:cxnSpLocks/>
            <a:stCxn id="9" idx="1"/>
          </p:cNvCxnSpPr>
          <p:nvPr/>
        </p:nvCxnSpPr>
        <p:spPr>
          <a:xfrm flipH="1" flipV="1">
            <a:off x="4064854" y="1521439"/>
            <a:ext cx="4837424" cy="13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164FC3B8-1908-4099-9480-8A98E823469C}"/>
              </a:ext>
            </a:extLst>
          </p:cNvPr>
          <p:cNvCxnSpPr>
            <a:cxnSpLocks/>
            <a:stCxn id="9" idx="1"/>
          </p:cNvCxnSpPr>
          <p:nvPr/>
        </p:nvCxnSpPr>
        <p:spPr>
          <a:xfrm flipH="1">
            <a:off x="3128291" y="2888368"/>
            <a:ext cx="5773987" cy="170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Rett pilkobling 23">
            <a:extLst>
              <a:ext uri="{FF2B5EF4-FFF2-40B4-BE49-F238E27FC236}">
                <a16:creationId xmlns:a16="http://schemas.microsoft.com/office/drawing/2014/main" id="{846847E9-CD8B-4BBF-BF47-776DAE3FB67E}"/>
              </a:ext>
            </a:extLst>
          </p:cNvPr>
          <p:cNvCxnSpPr>
            <a:cxnSpLocks/>
            <a:stCxn id="14" idx="1"/>
          </p:cNvCxnSpPr>
          <p:nvPr/>
        </p:nvCxnSpPr>
        <p:spPr>
          <a:xfrm flipH="1" flipV="1">
            <a:off x="4064854" y="1521439"/>
            <a:ext cx="4837425" cy="2230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Rett pilkobling 25">
            <a:extLst>
              <a:ext uri="{FF2B5EF4-FFF2-40B4-BE49-F238E27FC236}">
                <a16:creationId xmlns:a16="http://schemas.microsoft.com/office/drawing/2014/main" id="{1A92F2B8-DB6F-42FA-B962-FFA098CC2F75}"/>
              </a:ext>
            </a:extLst>
          </p:cNvPr>
          <p:cNvCxnSpPr>
            <a:cxnSpLocks/>
            <a:stCxn id="14" idx="1"/>
          </p:cNvCxnSpPr>
          <p:nvPr/>
        </p:nvCxnSpPr>
        <p:spPr>
          <a:xfrm flipH="1" flipV="1">
            <a:off x="3128291" y="3058509"/>
            <a:ext cx="5773988" cy="693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Rett pilkobling 27">
            <a:extLst>
              <a:ext uri="{FF2B5EF4-FFF2-40B4-BE49-F238E27FC236}">
                <a16:creationId xmlns:a16="http://schemas.microsoft.com/office/drawing/2014/main" id="{2BC54A2E-A25C-4905-9DA9-A86CD3471E45}"/>
              </a:ext>
            </a:extLst>
          </p:cNvPr>
          <p:cNvCxnSpPr>
            <a:cxnSpLocks/>
            <a:stCxn id="13" idx="1"/>
          </p:cNvCxnSpPr>
          <p:nvPr/>
        </p:nvCxnSpPr>
        <p:spPr>
          <a:xfrm flipH="1" flipV="1">
            <a:off x="3128291" y="4739979"/>
            <a:ext cx="5862794" cy="2827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Pil: opp og ned 31">
            <a:extLst>
              <a:ext uri="{FF2B5EF4-FFF2-40B4-BE49-F238E27FC236}">
                <a16:creationId xmlns:a16="http://schemas.microsoft.com/office/drawing/2014/main" id="{A0C2E167-285E-47F3-8BC4-C3C57865C552}"/>
              </a:ext>
            </a:extLst>
          </p:cNvPr>
          <p:cNvSpPr/>
          <p:nvPr/>
        </p:nvSpPr>
        <p:spPr>
          <a:xfrm>
            <a:off x="9813074" y="4094040"/>
            <a:ext cx="333049" cy="744028"/>
          </a:xfrm>
          <a:prstGeom prst="up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15" name="Bilde 14" descr="stripe_tekst_eng_16_9.jpg">
            <a:extLst>
              <a:ext uri="{FF2B5EF4-FFF2-40B4-BE49-F238E27FC236}">
                <a16:creationId xmlns:a16="http://schemas.microsoft.com/office/drawing/2014/main" id="{A30D8971-60FB-45FA-BFB9-F57404EE0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Tree>
    <p:extLst>
      <p:ext uri="{BB962C8B-B14F-4D97-AF65-F5344CB8AC3E}">
        <p14:creationId xmlns:p14="http://schemas.microsoft.com/office/powerpoint/2010/main" val="90651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BD9A7BD-194F-4D4A-BAC8-DFD5C7C75F1A}"/>
              </a:ext>
            </a:extLst>
          </p:cNvPr>
          <p:cNvSpPr>
            <a:spLocks noGrp="1"/>
          </p:cNvSpPr>
          <p:nvPr>
            <p:ph type="title"/>
          </p:nvPr>
        </p:nvSpPr>
        <p:spPr>
          <a:xfrm>
            <a:off x="1494496" y="365125"/>
            <a:ext cx="9859303" cy="1325563"/>
          </a:xfrm>
        </p:spPr>
        <p:txBody>
          <a:bodyPr/>
          <a:lstStyle/>
          <a:p>
            <a:r>
              <a:rPr lang="nb-NO" b="0" dirty="0"/>
              <a:t>Information </a:t>
            </a:r>
            <a:r>
              <a:rPr lang="nb-NO" b="0" dirty="0" err="1"/>
              <a:t>modelling</a:t>
            </a:r>
            <a:endParaRPr lang="en-US" b="0" dirty="0"/>
          </a:p>
        </p:txBody>
      </p:sp>
      <p:pic>
        <p:nvPicPr>
          <p:cNvPr id="9" name="Plassholder for innhold 8">
            <a:extLst>
              <a:ext uri="{FF2B5EF4-FFF2-40B4-BE49-F238E27FC236}">
                <a16:creationId xmlns:a16="http://schemas.microsoft.com/office/drawing/2014/main" id="{937A6958-6F43-414C-B88C-B83FCC6820E6}"/>
              </a:ext>
            </a:extLst>
          </p:cNvPr>
          <p:cNvPicPr>
            <a:picLocks noGrp="1" noChangeAspect="1"/>
          </p:cNvPicPr>
          <p:nvPr>
            <p:ph idx="1"/>
          </p:nvPr>
        </p:nvPicPr>
        <p:blipFill>
          <a:blip r:embed="rId3"/>
          <a:stretch>
            <a:fillRect/>
          </a:stretch>
        </p:blipFill>
        <p:spPr>
          <a:xfrm>
            <a:off x="2075917" y="1430766"/>
            <a:ext cx="8386619" cy="3996468"/>
          </a:xfrm>
        </p:spPr>
      </p:pic>
      <p:pic>
        <p:nvPicPr>
          <p:cNvPr id="6" name="Bilde 5" descr="stripe_tekst_eng_16_9.jpg">
            <a:extLst>
              <a:ext uri="{FF2B5EF4-FFF2-40B4-BE49-F238E27FC236}">
                <a16:creationId xmlns:a16="http://schemas.microsoft.com/office/drawing/2014/main" id="{EA341E34-FD76-48D8-944B-5698C27DC82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0" name="Picture 4">
            <a:extLst>
              <a:ext uri="{FF2B5EF4-FFF2-40B4-BE49-F238E27FC236}">
                <a16:creationId xmlns:a16="http://schemas.microsoft.com/office/drawing/2014/main" id="{823E6C0A-1D41-4873-8966-A178B718D28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tretch>
            <a:fillRect/>
          </a:stretch>
        </p:blipFill>
        <p:spPr bwMode="auto">
          <a:xfrm>
            <a:off x="1494497" y="5607435"/>
            <a:ext cx="1162841" cy="767708"/>
          </a:xfrm>
          <a:prstGeom prst="rect">
            <a:avLst/>
          </a:prstGeom>
          <a:noFill/>
          <a:extLst>
            <a:ext uri="{909E8E84-426E-40DD-AFC4-6F175D3DCCD1}">
              <a14:hiddenFill xmlns:a14="http://schemas.microsoft.com/office/drawing/2010/main">
                <a:solidFill>
                  <a:srgbClr val="FFFFFF"/>
                </a:solidFill>
              </a14:hiddenFill>
            </a:ext>
          </a:extLst>
        </p:spPr>
      </p:pic>
      <p:pic>
        <p:nvPicPr>
          <p:cNvPr id="11" name="Bilde 10">
            <a:extLst>
              <a:ext uri="{FF2B5EF4-FFF2-40B4-BE49-F238E27FC236}">
                <a16:creationId xmlns:a16="http://schemas.microsoft.com/office/drawing/2014/main" id="{1DC41C88-32C9-415F-A586-27A9F3941C4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860718" y="5793470"/>
            <a:ext cx="1815543" cy="339321"/>
          </a:xfrm>
          <a:prstGeom prst="rect">
            <a:avLst/>
          </a:prstGeom>
        </p:spPr>
      </p:pic>
      <p:sp>
        <p:nvSpPr>
          <p:cNvPr id="3" name="Rektangel 2">
            <a:extLst>
              <a:ext uri="{FF2B5EF4-FFF2-40B4-BE49-F238E27FC236}">
                <a16:creationId xmlns:a16="http://schemas.microsoft.com/office/drawing/2014/main" id="{40204A33-DD9F-45E4-86EE-95A899567501}"/>
              </a:ext>
            </a:extLst>
          </p:cNvPr>
          <p:cNvSpPr/>
          <p:nvPr/>
        </p:nvSpPr>
        <p:spPr>
          <a:xfrm>
            <a:off x="5126182" y="5724548"/>
            <a:ext cx="5107709" cy="1154162"/>
          </a:xfrm>
          <a:prstGeom prst="rect">
            <a:avLst/>
          </a:prstGeom>
        </p:spPr>
        <p:txBody>
          <a:bodyPr wrap="square">
            <a:spAutoFit/>
          </a:bodyPr>
          <a:lstStyle/>
          <a:p>
            <a:pPr marR="0"/>
            <a:r>
              <a:rPr lang="en-US" sz="1050" dirty="0">
                <a:latin typeface="Calibri" panose="020F0502020204030204" pitchFamily="34" charset="0"/>
                <a:ea typeface="Times New Roman" panose="02020603050405020304" pitchFamily="18" charset="0"/>
                <a:cs typeface="Times New Roman" panose="02020603050405020304" pitchFamily="18" charset="0"/>
              </a:rPr>
              <a:t>From the real world to conceptual models. </a:t>
            </a:r>
          </a:p>
          <a:p>
            <a:pPr marR="0"/>
            <a:r>
              <a:rPr lang="en-US" sz="1200" dirty="0">
                <a:latin typeface="Calibri" panose="020F0502020204030204" pitchFamily="34" charset="0"/>
              </a:rPr>
              <a:t>Jetlund, K. (2021). Harmonizing and linking conceptual models of geospatial information. </a:t>
            </a:r>
            <a:r>
              <a:rPr lang="en-US" sz="1200" u="sng" dirty="0">
                <a:latin typeface="Calibri" panose="020F0502020204030204" pitchFamily="34" charset="0"/>
              </a:rPr>
              <a:t>Faculty of Engineering, Department of Manufacturing and Civil Engineering, Norwegian University of Science and Technology. </a:t>
            </a:r>
            <a:r>
              <a:rPr lang="en-US" sz="1200" b="1" u="sng" dirty="0">
                <a:latin typeface="Calibri" panose="020F0502020204030204" pitchFamily="34" charset="0"/>
              </a:rPr>
              <a:t>PhD: 207.</a:t>
            </a:r>
          </a:p>
          <a:p>
            <a:pPr marR="0"/>
            <a:r>
              <a:rPr lang="nb-NO" sz="1200" dirty="0">
                <a:latin typeface="Calibri" panose="020F0502020204030204" pitchFamily="34" charset="0"/>
              </a:rPr>
              <a:t>	</a:t>
            </a:r>
          </a:p>
          <a:p>
            <a:endParaRPr lang="en-US" sz="1050" dirty="0"/>
          </a:p>
        </p:txBody>
      </p:sp>
    </p:spTree>
    <p:extLst>
      <p:ext uri="{BB962C8B-B14F-4D97-AF65-F5344CB8AC3E}">
        <p14:creationId xmlns:p14="http://schemas.microsoft.com/office/powerpoint/2010/main" val="218491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84C0997-2747-493A-AE1B-65EF1200C606}"/>
              </a:ext>
            </a:extLst>
          </p:cNvPr>
          <p:cNvSpPr>
            <a:spLocks noGrp="1"/>
          </p:cNvSpPr>
          <p:nvPr>
            <p:ph type="title"/>
          </p:nvPr>
        </p:nvSpPr>
        <p:spPr>
          <a:xfrm>
            <a:off x="1835904" y="365125"/>
            <a:ext cx="9274056" cy="1325563"/>
          </a:xfrm>
        </p:spPr>
        <p:txBody>
          <a:bodyPr/>
          <a:lstStyle/>
          <a:p>
            <a:r>
              <a:rPr lang="nb-NO" b="0" dirty="0" err="1"/>
              <a:t>Interoperability</a:t>
            </a:r>
            <a:endParaRPr lang="en-US" b="0" dirty="0"/>
          </a:p>
        </p:txBody>
      </p:sp>
      <p:pic>
        <p:nvPicPr>
          <p:cNvPr id="4" name="Bilde 3">
            <a:extLst>
              <a:ext uri="{FF2B5EF4-FFF2-40B4-BE49-F238E27FC236}">
                <a16:creationId xmlns:a16="http://schemas.microsoft.com/office/drawing/2014/main" id="{307134C8-3225-4687-BB90-DB62D6F03073}"/>
              </a:ext>
            </a:extLst>
          </p:cNvPr>
          <p:cNvPicPr>
            <a:picLocks noChangeAspect="1"/>
          </p:cNvPicPr>
          <p:nvPr/>
        </p:nvPicPr>
        <p:blipFill>
          <a:blip r:embed="rId3"/>
          <a:stretch>
            <a:fillRect/>
          </a:stretch>
        </p:blipFill>
        <p:spPr>
          <a:xfrm>
            <a:off x="1835904" y="1607133"/>
            <a:ext cx="4463296" cy="4715739"/>
          </a:xfrm>
          <a:prstGeom prst="rect">
            <a:avLst/>
          </a:prstGeom>
        </p:spPr>
      </p:pic>
      <p:sp>
        <p:nvSpPr>
          <p:cNvPr id="3" name="TekstSylinder 2">
            <a:extLst>
              <a:ext uri="{FF2B5EF4-FFF2-40B4-BE49-F238E27FC236}">
                <a16:creationId xmlns:a16="http://schemas.microsoft.com/office/drawing/2014/main" id="{B86B6EA2-AD1C-4BA3-A6E4-46B79A960AA0}"/>
              </a:ext>
            </a:extLst>
          </p:cNvPr>
          <p:cNvSpPr txBox="1"/>
          <p:nvPr/>
        </p:nvSpPr>
        <p:spPr>
          <a:xfrm>
            <a:off x="6429308" y="3965003"/>
            <a:ext cx="3026072" cy="1200329"/>
          </a:xfrm>
          <a:prstGeom prst="rect">
            <a:avLst/>
          </a:prstGeom>
          <a:noFill/>
        </p:spPr>
        <p:txBody>
          <a:bodyPr wrap="square" rtlCol="0">
            <a:spAutoFit/>
          </a:bodyPr>
          <a:lstStyle/>
          <a:p>
            <a:r>
              <a:rPr lang="nb-NO" sz="2400" dirty="0"/>
              <a:t>Same </a:t>
            </a:r>
            <a:r>
              <a:rPr lang="nb-NO" sz="2400" dirty="0" err="1"/>
              <a:t>syntax</a:t>
            </a:r>
            <a:r>
              <a:rPr lang="nb-NO" sz="2400" dirty="0"/>
              <a:t>: UML, EXPRESS, XML, OWL</a:t>
            </a:r>
            <a:endParaRPr lang="en-US" sz="2400" dirty="0"/>
          </a:p>
        </p:txBody>
      </p:sp>
      <p:pic>
        <p:nvPicPr>
          <p:cNvPr id="5" name="Picture 4">
            <a:extLst>
              <a:ext uri="{FF2B5EF4-FFF2-40B4-BE49-F238E27FC236}">
                <a16:creationId xmlns:a16="http://schemas.microsoft.com/office/drawing/2014/main" id="{653DDC01-58A5-470C-B055-A0B4EB045A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925570" y="4212008"/>
            <a:ext cx="1368205" cy="903289"/>
          </a:xfrm>
          <a:prstGeom prst="rect">
            <a:avLst/>
          </a:prstGeom>
          <a:noFill/>
          <a:extLst>
            <a:ext uri="{909E8E84-426E-40DD-AFC4-6F175D3DCCD1}">
              <a14:hiddenFill xmlns:a14="http://schemas.microsoft.com/office/drawing/2010/main">
                <a:solidFill>
                  <a:srgbClr val="FFFFFF"/>
                </a:solidFill>
              </a14:hiddenFill>
            </a:ext>
          </a:extLst>
        </p:spPr>
      </p:pic>
      <p:pic>
        <p:nvPicPr>
          <p:cNvPr id="6" name="Bilde 5">
            <a:extLst>
              <a:ext uri="{FF2B5EF4-FFF2-40B4-BE49-F238E27FC236}">
                <a16:creationId xmlns:a16="http://schemas.microsoft.com/office/drawing/2014/main" id="{3AC6F0FA-DB8C-4CA4-B1AF-45C2E8BDC120}"/>
              </a:ext>
            </a:extLst>
          </p:cNvPr>
          <p:cNvPicPr>
            <a:picLocks noChangeAspect="1"/>
          </p:cNvPicPr>
          <p:nvPr/>
        </p:nvPicPr>
        <p:blipFill>
          <a:blip r:embed="rId5"/>
          <a:stretch>
            <a:fillRect/>
          </a:stretch>
        </p:blipFill>
        <p:spPr>
          <a:xfrm>
            <a:off x="9152966" y="3645194"/>
            <a:ext cx="2671241" cy="499249"/>
          </a:xfrm>
          <a:prstGeom prst="rect">
            <a:avLst/>
          </a:prstGeom>
        </p:spPr>
      </p:pic>
      <p:sp>
        <p:nvSpPr>
          <p:cNvPr id="7" name="TekstSylinder 6">
            <a:extLst>
              <a:ext uri="{FF2B5EF4-FFF2-40B4-BE49-F238E27FC236}">
                <a16:creationId xmlns:a16="http://schemas.microsoft.com/office/drawing/2014/main" id="{0E2291D5-8BF2-40A0-95D2-9757F8EF9226}"/>
              </a:ext>
            </a:extLst>
          </p:cNvPr>
          <p:cNvSpPr txBox="1"/>
          <p:nvPr/>
        </p:nvSpPr>
        <p:spPr>
          <a:xfrm>
            <a:off x="6429308" y="2906433"/>
            <a:ext cx="3026072" cy="830997"/>
          </a:xfrm>
          <a:prstGeom prst="rect">
            <a:avLst/>
          </a:prstGeom>
          <a:noFill/>
        </p:spPr>
        <p:txBody>
          <a:bodyPr wrap="square" rtlCol="0">
            <a:spAutoFit/>
          </a:bodyPr>
          <a:lstStyle/>
          <a:p>
            <a:r>
              <a:rPr lang="nb-NO" sz="2400" dirty="0"/>
              <a:t>Same </a:t>
            </a:r>
            <a:r>
              <a:rPr lang="nb-NO" sz="2400" dirty="0" err="1"/>
              <a:t>meaning</a:t>
            </a:r>
            <a:r>
              <a:rPr lang="nb-NO" sz="2400" dirty="0"/>
              <a:t>: </a:t>
            </a:r>
          </a:p>
          <a:p>
            <a:r>
              <a:rPr lang="nb-NO" sz="2400" dirty="0" err="1"/>
              <a:t>What</a:t>
            </a:r>
            <a:r>
              <a:rPr lang="nb-NO" sz="2400" dirty="0"/>
              <a:t> is a </a:t>
            </a:r>
            <a:r>
              <a:rPr lang="nb-NO" sz="2400" dirty="0" err="1"/>
              <a:t>guardrail</a:t>
            </a:r>
            <a:r>
              <a:rPr lang="nb-NO" sz="2400" dirty="0"/>
              <a:t>?</a:t>
            </a:r>
            <a:endParaRPr lang="en-US" sz="2400" dirty="0"/>
          </a:p>
        </p:txBody>
      </p:sp>
      <p:pic>
        <p:nvPicPr>
          <p:cNvPr id="9" name="Bilde 8" descr="stripe_tekst_eng_16_9.jpg">
            <a:extLst>
              <a:ext uri="{FF2B5EF4-FFF2-40B4-BE49-F238E27FC236}">
                <a16:creationId xmlns:a16="http://schemas.microsoft.com/office/drawing/2014/main" id="{DA9FD7C5-90EB-42BB-A1D6-FC1EBB6A6E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
        <p:nvSpPr>
          <p:cNvPr id="12" name="TekstSylinder 11">
            <a:extLst>
              <a:ext uri="{FF2B5EF4-FFF2-40B4-BE49-F238E27FC236}">
                <a16:creationId xmlns:a16="http://schemas.microsoft.com/office/drawing/2014/main" id="{BB724431-DECB-4F5C-93FB-480E81B6010C}"/>
              </a:ext>
            </a:extLst>
          </p:cNvPr>
          <p:cNvSpPr txBox="1"/>
          <p:nvPr/>
        </p:nvSpPr>
        <p:spPr>
          <a:xfrm>
            <a:off x="6587566" y="729970"/>
            <a:ext cx="5130800" cy="1754326"/>
          </a:xfrm>
          <a:prstGeom prst="rect">
            <a:avLst/>
          </a:prstGeom>
          <a:noFill/>
        </p:spPr>
        <p:txBody>
          <a:bodyPr wrap="square">
            <a:spAutoFit/>
          </a:bodyPr>
          <a:lstStyle/>
          <a:p>
            <a:pPr algn="l"/>
            <a:r>
              <a:rPr lang="it-IT" sz="1800" b="0" i="0" u="none" strike="noStrike" baseline="0" dirty="0"/>
              <a:t>ISO/IEC 2382:2015 </a:t>
            </a:r>
            <a:r>
              <a:rPr lang="nb-NO" sz="1800" b="0" i="0" u="none" strike="noStrike" baseline="0" dirty="0"/>
              <a:t>:</a:t>
            </a:r>
            <a:r>
              <a:rPr lang="en-US" sz="1800" b="0" i="1" u="none" strike="noStrike" baseline="0" dirty="0"/>
              <a:t>“capability to communicate, execute programs, or transfer data among various functional units in a manner that requires the user to have little or no knowledge of the unique characteristics of those units”</a:t>
            </a:r>
            <a:r>
              <a:rPr lang="en-US" sz="1800" b="0" i="0" u="none" strike="noStrike" baseline="0" dirty="0"/>
              <a:t>.</a:t>
            </a:r>
          </a:p>
        </p:txBody>
      </p:sp>
    </p:spTree>
    <p:extLst>
      <p:ext uri="{BB962C8B-B14F-4D97-AF65-F5344CB8AC3E}">
        <p14:creationId xmlns:p14="http://schemas.microsoft.com/office/powerpoint/2010/main" val="9366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9F9214F-17E5-4DD7-922D-D0251B17FE91}"/>
              </a:ext>
            </a:extLst>
          </p:cNvPr>
          <p:cNvSpPr>
            <a:spLocks noGrp="1"/>
          </p:cNvSpPr>
          <p:nvPr>
            <p:ph type="title"/>
          </p:nvPr>
        </p:nvSpPr>
        <p:spPr>
          <a:xfrm>
            <a:off x="1698161" y="214836"/>
            <a:ext cx="9876539" cy="1143000"/>
          </a:xfrm>
        </p:spPr>
        <p:txBody>
          <a:bodyPr/>
          <a:lstStyle/>
          <a:p>
            <a:r>
              <a:rPr lang="en-US" b="0" dirty="0"/>
              <a:t>Syntactic interoperability</a:t>
            </a:r>
          </a:p>
        </p:txBody>
      </p:sp>
      <p:pic>
        <p:nvPicPr>
          <p:cNvPr id="12" name="Bilde 11">
            <a:extLst>
              <a:ext uri="{FF2B5EF4-FFF2-40B4-BE49-F238E27FC236}">
                <a16:creationId xmlns:a16="http://schemas.microsoft.com/office/drawing/2014/main" id="{B5B7011D-E250-4152-A9D7-F663B8BAF975}"/>
              </a:ext>
            </a:extLst>
          </p:cNvPr>
          <p:cNvPicPr>
            <a:picLocks noChangeAspect="1"/>
          </p:cNvPicPr>
          <p:nvPr/>
        </p:nvPicPr>
        <p:blipFill>
          <a:blip r:embed="rId2"/>
          <a:stretch>
            <a:fillRect/>
          </a:stretch>
        </p:blipFill>
        <p:spPr>
          <a:xfrm>
            <a:off x="5567070" y="1252981"/>
            <a:ext cx="4617293" cy="4928331"/>
          </a:xfrm>
          <a:prstGeom prst="rect">
            <a:avLst/>
          </a:prstGeom>
        </p:spPr>
      </p:pic>
      <p:pic>
        <p:nvPicPr>
          <p:cNvPr id="1030" name="Picture 6">
            <a:extLst>
              <a:ext uri="{FF2B5EF4-FFF2-40B4-BE49-F238E27FC236}">
                <a16:creationId xmlns:a16="http://schemas.microsoft.com/office/drawing/2014/main" id="{F70DDAED-F137-43AE-9F5B-829D88072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161" y="1357837"/>
            <a:ext cx="3453659" cy="5111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6D551744-C3A9-4F90-9CE1-05555336B7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78346" y="1891948"/>
            <a:ext cx="1630985" cy="1076777"/>
          </a:xfrm>
          <a:prstGeom prst="rect">
            <a:avLst/>
          </a:prstGeom>
          <a:noFill/>
          <a:extLst>
            <a:ext uri="{909E8E84-426E-40DD-AFC4-6F175D3DCCD1}">
              <a14:hiddenFill xmlns:a14="http://schemas.microsoft.com/office/drawing/2010/main">
                <a:solidFill>
                  <a:srgbClr val="FFFFFF"/>
                </a:solidFill>
              </a14:hiddenFill>
            </a:ext>
          </a:extLst>
        </p:spPr>
      </p:pic>
      <p:sp>
        <p:nvSpPr>
          <p:cNvPr id="13" name="TekstSylinder 12">
            <a:extLst>
              <a:ext uri="{FF2B5EF4-FFF2-40B4-BE49-F238E27FC236}">
                <a16:creationId xmlns:a16="http://schemas.microsoft.com/office/drawing/2014/main" id="{A45363CE-7E17-4707-BF8D-C95652B1379E}"/>
              </a:ext>
            </a:extLst>
          </p:cNvPr>
          <p:cNvSpPr txBox="1"/>
          <p:nvPr/>
        </p:nvSpPr>
        <p:spPr>
          <a:xfrm>
            <a:off x="3424992" y="5824037"/>
            <a:ext cx="2012089" cy="584775"/>
          </a:xfrm>
          <a:prstGeom prst="rect">
            <a:avLst/>
          </a:prstGeom>
          <a:noFill/>
        </p:spPr>
        <p:txBody>
          <a:bodyPr wrap="none" rtlCol="0">
            <a:spAutoFit/>
          </a:bodyPr>
          <a:lstStyle/>
          <a:p>
            <a:r>
              <a:rPr lang="nb-NO" sz="3200" dirty="0"/>
              <a:t>EXPRESS</a:t>
            </a:r>
            <a:endParaRPr lang="en-US" sz="3200" dirty="0"/>
          </a:p>
        </p:txBody>
      </p:sp>
      <p:pic>
        <p:nvPicPr>
          <p:cNvPr id="19" name="Bilde 18" descr="stripe_tekst_eng_16_9.jpg">
            <a:extLst>
              <a:ext uri="{FF2B5EF4-FFF2-40B4-BE49-F238E27FC236}">
                <a16:creationId xmlns:a16="http://schemas.microsoft.com/office/drawing/2014/main" id="{E305CEFF-EB33-418F-A225-DAEEE0116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Tree>
    <p:extLst>
      <p:ext uri="{BB962C8B-B14F-4D97-AF65-F5344CB8AC3E}">
        <p14:creationId xmlns:p14="http://schemas.microsoft.com/office/powerpoint/2010/main" val="54447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a:extLst>
              <a:ext uri="{FF2B5EF4-FFF2-40B4-BE49-F238E27FC236}">
                <a16:creationId xmlns:a16="http://schemas.microsoft.com/office/drawing/2014/main" id="{E190D17C-CF82-42A5-B135-4C2E9512F031}"/>
              </a:ext>
            </a:extLst>
          </p:cNvPr>
          <p:cNvPicPr>
            <a:picLocks noChangeAspect="1"/>
          </p:cNvPicPr>
          <p:nvPr/>
        </p:nvPicPr>
        <p:blipFill>
          <a:blip r:embed="rId2"/>
          <a:stretch>
            <a:fillRect/>
          </a:stretch>
        </p:blipFill>
        <p:spPr>
          <a:xfrm>
            <a:off x="2226884" y="1247415"/>
            <a:ext cx="7924149" cy="5285346"/>
          </a:xfrm>
          <a:prstGeom prst="rect">
            <a:avLst/>
          </a:prstGeom>
        </p:spPr>
      </p:pic>
      <p:sp>
        <p:nvSpPr>
          <p:cNvPr id="19" name="Rektangel 18">
            <a:extLst>
              <a:ext uri="{FF2B5EF4-FFF2-40B4-BE49-F238E27FC236}">
                <a16:creationId xmlns:a16="http://schemas.microsoft.com/office/drawing/2014/main" id="{673FF5D1-E1F1-459E-B969-4E1BB9767B58}"/>
              </a:ext>
            </a:extLst>
          </p:cNvPr>
          <p:cNvSpPr/>
          <p:nvPr/>
        </p:nvSpPr>
        <p:spPr>
          <a:xfrm>
            <a:off x="2225212" y="6294051"/>
            <a:ext cx="1656223" cy="200055"/>
          </a:xfrm>
          <a:prstGeom prst="rect">
            <a:avLst/>
          </a:prstGeom>
        </p:spPr>
        <p:txBody>
          <a:bodyPr wrap="none">
            <a:spAutoFit/>
          </a:bodyPr>
          <a:lstStyle/>
          <a:p>
            <a:r>
              <a:rPr lang="nb-NO" sz="700" dirty="0">
                <a:solidFill>
                  <a:schemeClr val="bg1"/>
                </a:solidFill>
              </a:rPr>
              <a:t>Photo: </a:t>
            </a:r>
            <a:r>
              <a:rPr lang="en-US" sz="700" b="0" i="0" dirty="0" err="1">
                <a:solidFill>
                  <a:schemeClr val="bg1"/>
                </a:solidFill>
                <a:effectLst/>
                <a:latin typeface="Source Sans Pro" panose="020B0503030403020204" pitchFamily="34" charset="0"/>
              </a:rPr>
              <a:t>Silje</a:t>
            </a:r>
            <a:r>
              <a:rPr lang="en-US" sz="700" b="0" i="0" dirty="0">
                <a:solidFill>
                  <a:schemeClr val="bg1"/>
                </a:solidFill>
                <a:effectLst/>
                <a:latin typeface="Source Sans Pro" panose="020B0503030403020204" pitchFamily="34" charset="0"/>
              </a:rPr>
              <a:t> </a:t>
            </a:r>
            <a:r>
              <a:rPr lang="en-US" sz="700" b="0" i="0" dirty="0" err="1">
                <a:solidFill>
                  <a:schemeClr val="bg1"/>
                </a:solidFill>
                <a:effectLst/>
                <a:latin typeface="Source Sans Pro" panose="020B0503030403020204" pitchFamily="34" charset="0"/>
              </a:rPr>
              <a:t>Drevdal</a:t>
            </a:r>
            <a:r>
              <a:rPr lang="en-US" sz="700" b="0" i="0" dirty="0">
                <a:solidFill>
                  <a:schemeClr val="bg1"/>
                </a:solidFill>
                <a:effectLst/>
                <a:latin typeface="Source Sans Pro" panose="020B0503030403020204" pitchFamily="34" charset="0"/>
              </a:rPr>
              <a:t> / </a:t>
            </a:r>
            <a:r>
              <a:rPr lang="en-US" sz="700" b="0" i="0" dirty="0" err="1">
                <a:solidFill>
                  <a:schemeClr val="bg1"/>
                </a:solidFill>
                <a:effectLst/>
                <a:latin typeface="Source Sans Pro" panose="020B0503030403020204" pitchFamily="34" charset="0"/>
              </a:rPr>
              <a:t>Statens</a:t>
            </a:r>
            <a:r>
              <a:rPr lang="en-US" sz="700" b="0" i="0" dirty="0">
                <a:solidFill>
                  <a:schemeClr val="bg1"/>
                </a:solidFill>
                <a:effectLst/>
                <a:latin typeface="Source Sans Pro" panose="020B0503030403020204" pitchFamily="34" charset="0"/>
              </a:rPr>
              <a:t> </a:t>
            </a:r>
            <a:r>
              <a:rPr lang="en-US" sz="700" b="0" i="0" dirty="0" err="1">
                <a:solidFill>
                  <a:schemeClr val="bg1"/>
                </a:solidFill>
                <a:effectLst/>
                <a:latin typeface="Source Sans Pro" panose="020B0503030403020204" pitchFamily="34" charset="0"/>
              </a:rPr>
              <a:t>vegvesen</a:t>
            </a:r>
            <a:endParaRPr lang="nb-NO" sz="700" dirty="0">
              <a:solidFill>
                <a:schemeClr val="bg1"/>
              </a:solidFill>
            </a:endParaRPr>
          </a:p>
        </p:txBody>
      </p:sp>
      <p:sp>
        <p:nvSpPr>
          <p:cNvPr id="6" name="Tittel 5">
            <a:extLst>
              <a:ext uri="{FF2B5EF4-FFF2-40B4-BE49-F238E27FC236}">
                <a16:creationId xmlns:a16="http://schemas.microsoft.com/office/drawing/2014/main" id="{673CA263-0822-45D6-B94B-FC6AE40D5BF5}"/>
              </a:ext>
            </a:extLst>
          </p:cNvPr>
          <p:cNvSpPr>
            <a:spLocks noGrp="1"/>
          </p:cNvSpPr>
          <p:nvPr>
            <p:ph type="title"/>
          </p:nvPr>
        </p:nvSpPr>
        <p:spPr>
          <a:xfrm>
            <a:off x="1225664" y="274639"/>
            <a:ext cx="9876539" cy="1143000"/>
          </a:xfrm>
        </p:spPr>
        <p:txBody>
          <a:bodyPr/>
          <a:lstStyle/>
          <a:p>
            <a:r>
              <a:rPr lang="nb-NO" b="0" dirty="0" err="1"/>
              <a:t>Semantic</a:t>
            </a:r>
            <a:r>
              <a:rPr lang="nb-NO" b="0" dirty="0"/>
              <a:t> </a:t>
            </a:r>
            <a:r>
              <a:rPr lang="nb-NO" b="0" dirty="0" err="1"/>
              <a:t>interoperability</a:t>
            </a:r>
            <a:endParaRPr lang="en-US" b="0" dirty="0"/>
          </a:p>
        </p:txBody>
      </p:sp>
      <p:pic>
        <p:nvPicPr>
          <p:cNvPr id="2" name="Bilde 1">
            <a:extLst>
              <a:ext uri="{FF2B5EF4-FFF2-40B4-BE49-F238E27FC236}">
                <a16:creationId xmlns:a16="http://schemas.microsoft.com/office/drawing/2014/main" id="{71864F1A-27D2-44FE-AF3C-7B3A3EDAF462}"/>
              </a:ext>
            </a:extLst>
          </p:cNvPr>
          <p:cNvPicPr>
            <a:picLocks noChangeAspect="1"/>
          </p:cNvPicPr>
          <p:nvPr/>
        </p:nvPicPr>
        <p:blipFill>
          <a:blip r:embed="rId3"/>
          <a:stretch>
            <a:fillRect/>
          </a:stretch>
        </p:blipFill>
        <p:spPr>
          <a:xfrm>
            <a:off x="917962" y="1247415"/>
            <a:ext cx="7162524" cy="1911320"/>
          </a:xfrm>
          <a:prstGeom prst="rect">
            <a:avLst/>
          </a:prstGeom>
        </p:spPr>
        <p:style>
          <a:lnRef idx="2">
            <a:schemeClr val="accent1"/>
          </a:lnRef>
          <a:fillRef idx="1">
            <a:schemeClr val="lt1"/>
          </a:fillRef>
          <a:effectRef idx="0">
            <a:schemeClr val="accent1"/>
          </a:effectRef>
          <a:fontRef idx="minor">
            <a:schemeClr val="dk1"/>
          </a:fontRef>
        </p:style>
      </p:pic>
      <p:pic>
        <p:nvPicPr>
          <p:cNvPr id="4" name="Bilde 3">
            <a:extLst>
              <a:ext uri="{FF2B5EF4-FFF2-40B4-BE49-F238E27FC236}">
                <a16:creationId xmlns:a16="http://schemas.microsoft.com/office/drawing/2014/main" id="{72DAFF3F-6564-4CB0-A3ED-1854D3A219A2}"/>
              </a:ext>
            </a:extLst>
          </p:cNvPr>
          <p:cNvPicPr>
            <a:picLocks noChangeAspect="1"/>
          </p:cNvPicPr>
          <p:nvPr/>
        </p:nvPicPr>
        <p:blipFill>
          <a:blip r:embed="rId4"/>
          <a:stretch>
            <a:fillRect/>
          </a:stretch>
        </p:blipFill>
        <p:spPr>
          <a:xfrm>
            <a:off x="6340803" y="4789391"/>
            <a:ext cx="3479365" cy="1892064"/>
          </a:xfrm>
          <a:prstGeom prst="rect">
            <a:avLst/>
          </a:prstGeom>
        </p:spPr>
        <p:style>
          <a:lnRef idx="2">
            <a:schemeClr val="dk1"/>
          </a:lnRef>
          <a:fillRef idx="1">
            <a:schemeClr val="lt1"/>
          </a:fillRef>
          <a:effectRef idx="0">
            <a:schemeClr val="dk1"/>
          </a:effectRef>
          <a:fontRef idx="minor">
            <a:schemeClr val="dk1"/>
          </a:fontRef>
        </p:style>
      </p:pic>
      <p:pic>
        <p:nvPicPr>
          <p:cNvPr id="9" name="Bilde 8">
            <a:extLst>
              <a:ext uri="{FF2B5EF4-FFF2-40B4-BE49-F238E27FC236}">
                <a16:creationId xmlns:a16="http://schemas.microsoft.com/office/drawing/2014/main" id="{07118B5B-4FC2-47B8-8DF5-4DA7A7785B7F}"/>
              </a:ext>
            </a:extLst>
          </p:cNvPr>
          <p:cNvPicPr>
            <a:picLocks noChangeAspect="1"/>
          </p:cNvPicPr>
          <p:nvPr/>
        </p:nvPicPr>
        <p:blipFill>
          <a:blip r:embed="rId5"/>
          <a:stretch>
            <a:fillRect/>
          </a:stretch>
        </p:blipFill>
        <p:spPr>
          <a:xfrm>
            <a:off x="8313743" y="722517"/>
            <a:ext cx="3643984" cy="2961115"/>
          </a:xfrm>
          <a:prstGeom prst="rect">
            <a:avLst/>
          </a:prstGeom>
        </p:spPr>
        <p:style>
          <a:lnRef idx="2">
            <a:schemeClr val="accent2"/>
          </a:lnRef>
          <a:fillRef idx="1">
            <a:schemeClr val="lt1"/>
          </a:fillRef>
          <a:effectRef idx="0">
            <a:schemeClr val="accent2"/>
          </a:effectRef>
          <a:fontRef idx="minor">
            <a:schemeClr val="dk1"/>
          </a:fontRef>
        </p:style>
      </p:pic>
      <p:pic>
        <p:nvPicPr>
          <p:cNvPr id="8" name="Bilde 7">
            <a:extLst>
              <a:ext uri="{FF2B5EF4-FFF2-40B4-BE49-F238E27FC236}">
                <a16:creationId xmlns:a16="http://schemas.microsoft.com/office/drawing/2014/main" id="{07F37B92-9B96-402B-B07F-612D179BF5CB}"/>
              </a:ext>
            </a:extLst>
          </p:cNvPr>
          <p:cNvPicPr>
            <a:picLocks noChangeAspect="1"/>
          </p:cNvPicPr>
          <p:nvPr/>
        </p:nvPicPr>
        <p:blipFill>
          <a:blip r:embed="rId6"/>
          <a:stretch>
            <a:fillRect/>
          </a:stretch>
        </p:blipFill>
        <p:spPr>
          <a:xfrm>
            <a:off x="6163934" y="2300353"/>
            <a:ext cx="5697721" cy="1009641"/>
          </a:xfrm>
          <a:prstGeom prst="rect">
            <a:avLst/>
          </a:prstGeom>
        </p:spPr>
        <p:style>
          <a:lnRef idx="2">
            <a:schemeClr val="accent2"/>
          </a:lnRef>
          <a:fillRef idx="1">
            <a:schemeClr val="lt1"/>
          </a:fillRef>
          <a:effectRef idx="0">
            <a:schemeClr val="accent2"/>
          </a:effectRef>
          <a:fontRef idx="minor">
            <a:schemeClr val="dk1"/>
          </a:fontRef>
        </p:style>
      </p:pic>
      <p:sp>
        <p:nvSpPr>
          <p:cNvPr id="10" name="TekstSylinder 9">
            <a:extLst>
              <a:ext uri="{FF2B5EF4-FFF2-40B4-BE49-F238E27FC236}">
                <a16:creationId xmlns:a16="http://schemas.microsoft.com/office/drawing/2014/main" id="{5CE88D46-A018-4F9B-B263-9E19BE1D3F60}"/>
              </a:ext>
            </a:extLst>
          </p:cNvPr>
          <p:cNvSpPr txBox="1"/>
          <p:nvPr/>
        </p:nvSpPr>
        <p:spPr>
          <a:xfrm>
            <a:off x="3299217" y="2215695"/>
            <a:ext cx="229915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nb-NO" sz="2400" dirty="0"/>
              <a:t>IFC - </a:t>
            </a:r>
            <a:r>
              <a:rPr lang="nb-NO" sz="2400" dirty="0" err="1"/>
              <a:t>IfcRailingType</a:t>
            </a:r>
            <a:endParaRPr lang="en-US" sz="2400" dirty="0"/>
          </a:p>
        </p:txBody>
      </p:sp>
      <p:sp>
        <p:nvSpPr>
          <p:cNvPr id="11" name="TekstSylinder 10">
            <a:extLst>
              <a:ext uri="{FF2B5EF4-FFF2-40B4-BE49-F238E27FC236}">
                <a16:creationId xmlns:a16="http://schemas.microsoft.com/office/drawing/2014/main" id="{DA582423-4B47-4481-B2C6-C50FE04EDFF5}"/>
              </a:ext>
            </a:extLst>
          </p:cNvPr>
          <p:cNvSpPr txBox="1"/>
          <p:nvPr/>
        </p:nvSpPr>
        <p:spPr>
          <a:xfrm>
            <a:off x="7593313" y="3958394"/>
            <a:ext cx="2392287"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nb-NO" sz="2400" dirty="0"/>
              <a:t>V.440 – </a:t>
            </a:r>
            <a:r>
              <a:rPr lang="nb-NO" sz="2400" dirty="0" err="1"/>
              <a:t>Railing</a:t>
            </a:r>
            <a:r>
              <a:rPr lang="nb-NO" sz="2400" dirty="0"/>
              <a:t> </a:t>
            </a:r>
            <a:r>
              <a:rPr lang="nb-NO" sz="2400" dirty="0" err="1"/>
              <a:t>with</a:t>
            </a:r>
            <a:r>
              <a:rPr lang="nb-NO" sz="2400" dirty="0"/>
              <a:t> </a:t>
            </a:r>
            <a:r>
              <a:rPr lang="nb-NO" sz="2400" dirty="0" err="1"/>
              <a:t>guardrail</a:t>
            </a:r>
            <a:endParaRPr lang="en-US" sz="2400" dirty="0"/>
          </a:p>
        </p:txBody>
      </p:sp>
      <p:sp>
        <p:nvSpPr>
          <p:cNvPr id="12" name="TekstSylinder 11">
            <a:extLst>
              <a:ext uri="{FF2B5EF4-FFF2-40B4-BE49-F238E27FC236}">
                <a16:creationId xmlns:a16="http://schemas.microsoft.com/office/drawing/2014/main" id="{76F09216-C298-4A63-BCEF-2B96987FAC4B}"/>
              </a:ext>
            </a:extLst>
          </p:cNvPr>
          <p:cNvSpPr txBox="1"/>
          <p:nvPr/>
        </p:nvSpPr>
        <p:spPr>
          <a:xfrm>
            <a:off x="10381176" y="1549523"/>
            <a:ext cx="1713737"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nb-NO" sz="2400" dirty="0"/>
              <a:t>GDF – </a:t>
            </a:r>
            <a:r>
              <a:rPr lang="nb-NO" sz="2400" dirty="0" err="1"/>
              <a:t>Safety</a:t>
            </a:r>
            <a:r>
              <a:rPr lang="nb-NO" sz="2400" dirty="0"/>
              <a:t> </a:t>
            </a:r>
            <a:r>
              <a:rPr lang="nb-NO" sz="2400" dirty="0" err="1"/>
              <a:t>fixture</a:t>
            </a:r>
            <a:endParaRPr lang="en-US" sz="2400" dirty="0"/>
          </a:p>
        </p:txBody>
      </p:sp>
      <p:pic>
        <p:nvPicPr>
          <p:cNvPr id="16" name="Bilde 15" descr="stripe_tekst_eng_16_9.jpg">
            <a:extLst>
              <a:ext uri="{FF2B5EF4-FFF2-40B4-BE49-F238E27FC236}">
                <a16:creationId xmlns:a16="http://schemas.microsoft.com/office/drawing/2014/main" id="{C579BCFD-0993-4E8E-913B-1E9F5C8140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
        <p:nvSpPr>
          <p:cNvPr id="22" name="TekstSylinder 21">
            <a:extLst>
              <a:ext uri="{FF2B5EF4-FFF2-40B4-BE49-F238E27FC236}">
                <a16:creationId xmlns:a16="http://schemas.microsoft.com/office/drawing/2014/main" id="{E56A4E2A-8DDE-4596-8D26-E62A7E13180C}"/>
              </a:ext>
            </a:extLst>
          </p:cNvPr>
          <p:cNvSpPr txBox="1"/>
          <p:nvPr/>
        </p:nvSpPr>
        <p:spPr>
          <a:xfrm>
            <a:off x="2365222" y="3428423"/>
            <a:ext cx="3026072" cy="461665"/>
          </a:xfrm>
          <a:prstGeom prst="rect">
            <a:avLst/>
          </a:prstGeom>
          <a:noFill/>
        </p:spPr>
        <p:txBody>
          <a:bodyPr wrap="square" rtlCol="0">
            <a:spAutoFit/>
          </a:bodyPr>
          <a:lstStyle/>
          <a:p>
            <a:r>
              <a:rPr lang="nb-NO" sz="2400" dirty="0" err="1">
                <a:solidFill>
                  <a:schemeClr val="bg1"/>
                </a:solidFill>
              </a:rPr>
              <a:t>What</a:t>
            </a:r>
            <a:r>
              <a:rPr lang="nb-NO" sz="2400" dirty="0">
                <a:solidFill>
                  <a:schemeClr val="bg1"/>
                </a:solidFill>
              </a:rPr>
              <a:t> is a </a:t>
            </a:r>
            <a:r>
              <a:rPr lang="nb-NO" sz="2400" dirty="0" err="1">
                <a:solidFill>
                  <a:schemeClr val="bg1"/>
                </a:solidFill>
              </a:rPr>
              <a:t>guardrail</a:t>
            </a:r>
            <a:r>
              <a:rPr lang="nb-NO" sz="2400" dirty="0">
                <a:solidFill>
                  <a:schemeClr val="bg1"/>
                </a:solidFill>
              </a:rPr>
              <a:t>?</a:t>
            </a:r>
            <a:endParaRPr lang="en-US" sz="2400" dirty="0">
              <a:solidFill>
                <a:schemeClr val="bg1"/>
              </a:solidFill>
            </a:endParaRPr>
          </a:p>
        </p:txBody>
      </p:sp>
    </p:spTree>
    <p:extLst>
      <p:ext uri="{BB962C8B-B14F-4D97-AF65-F5344CB8AC3E}">
        <p14:creationId xmlns:p14="http://schemas.microsoft.com/office/powerpoint/2010/main" val="321422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SO_TC211">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1377</TotalTime>
  <Words>3478</Words>
  <Application>Microsoft Office PowerPoint</Application>
  <PresentationFormat>Widescreen</PresentationFormat>
  <Paragraphs>225</Paragraphs>
  <Slides>20</Slides>
  <Notes>17</Notes>
  <HiddenSlides>0</HiddenSlides>
  <MMClips>0</MMClips>
  <ScaleCrop>false</ScaleCrop>
  <HeadingPairs>
    <vt:vector size="6" baseType="variant">
      <vt:variant>
        <vt:lpstr>Brukte skrifter</vt:lpstr>
      </vt:variant>
      <vt:variant>
        <vt:i4>10</vt:i4>
      </vt:variant>
      <vt:variant>
        <vt:lpstr>Tema</vt:lpstr>
      </vt:variant>
      <vt:variant>
        <vt:i4>1</vt:i4>
      </vt:variant>
      <vt:variant>
        <vt:lpstr>Lysbildetitler</vt:lpstr>
      </vt:variant>
      <vt:variant>
        <vt:i4>20</vt:i4>
      </vt:variant>
    </vt:vector>
  </HeadingPairs>
  <TitlesOfParts>
    <vt:vector size="31" baseType="lpstr">
      <vt:lpstr>Aldhabi</vt:lpstr>
      <vt:lpstr>Arial</vt:lpstr>
      <vt:lpstr>Arial Nova</vt:lpstr>
      <vt:lpstr>Calibri</vt:lpstr>
      <vt:lpstr>Calibri-Italic</vt:lpstr>
      <vt:lpstr>Georgia</vt:lpstr>
      <vt:lpstr>Source Sans Pro</vt:lpstr>
      <vt:lpstr>Times New Roman</vt:lpstr>
      <vt:lpstr>Univers</vt:lpstr>
      <vt:lpstr>Wingdings</vt:lpstr>
      <vt:lpstr>Office Theme</vt:lpstr>
      <vt:lpstr>Ontologier – kobling GIS-BIM-ITS   Technologies for information modelling in Geographic Information Systems (GIS), Intelligent Transport Systems (ITS) and Building Information Modelling (BIM)   </vt:lpstr>
      <vt:lpstr>Three application domains,  one real world</vt:lpstr>
      <vt:lpstr>Reuse of information across domain borders</vt:lpstr>
      <vt:lpstr>DIKW - Data, Information, Knowledge and Wisdom</vt:lpstr>
      <vt:lpstr>Information models and ontologies</vt:lpstr>
      <vt:lpstr>Information modelling</vt:lpstr>
      <vt:lpstr>Interoperability</vt:lpstr>
      <vt:lpstr>Syntactic interoperability</vt:lpstr>
      <vt:lpstr>Semantic interoperability</vt:lpstr>
      <vt:lpstr>PowerPoint-presentasjon</vt:lpstr>
      <vt:lpstr>SRQ1: State of the art</vt:lpstr>
      <vt:lpstr>PowerPoint-presentasjon</vt:lpstr>
      <vt:lpstr>Fundamental differences</vt:lpstr>
      <vt:lpstr>Level of information flow</vt:lpstr>
      <vt:lpstr>Linking and mapping information models</vt:lpstr>
      <vt:lpstr>Example LinkSet: NVDB  GDF</vt:lpstr>
      <vt:lpstr>Conclusions</vt:lpstr>
      <vt:lpstr>Similar representations</vt:lpstr>
      <vt:lpstr>Summary</vt:lpstr>
      <vt:lpstr>Takk for oppmerksomheten!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Liesel Lange</dc:creator>
  <cp:lastModifiedBy>reise</cp:lastModifiedBy>
  <cp:revision>140</cp:revision>
  <dcterms:created xsi:type="dcterms:W3CDTF">2021-11-20T16:14:29Z</dcterms:created>
  <dcterms:modified xsi:type="dcterms:W3CDTF">2023-12-07T10:38:56Z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5fb66cb-1293-447c-8145-70f34275861f_Enabled">
    <vt:lpwstr>true</vt:lpwstr>
  </property>
  <property fmtid="{D5CDD505-2E9C-101B-9397-08002B2CF9AE}" pid="3" name="MSIP_Label_05fb66cb-1293-447c-8145-70f34275861f_SetDate">
    <vt:lpwstr>2022-02-23T15:14:43Z</vt:lpwstr>
  </property>
  <property fmtid="{D5CDD505-2E9C-101B-9397-08002B2CF9AE}" pid="4" name="MSIP_Label_05fb66cb-1293-447c-8145-70f34275861f_Method">
    <vt:lpwstr>Privileged</vt:lpwstr>
  </property>
  <property fmtid="{D5CDD505-2E9C-101B-9397-08002B2CF9AE}" pid="5" name="MSIP_Label_05fb66cb-1293-447c-8145-70f34275861f_Name">
    <vt:lpwstr>EXTERNAL</vt:lpwstr>
  </property>
  <property fmtid="{D5CDD505-2E9C-101B-9397-08002B2CF9AE}" pid="6" name="MSIP_Label_05fb66cb-1293-447c-8145-70f34275861f_SiteId">
    <vt:lpwstr>7988742d-c543-4b9a-87a9-10a7b354d289</vt:lpwstr>
  </property>
  <property fmtid="{D5CDD505-2E9C-101B-9397-08002B2CF9AE}" pid="7" name="MSIP_Label_05fb66cb-1293-447c-8145-70f34275861f_ActionId">
    <vt:lpwstr>fe967cf2-bfef-40d4-a704-7da82c57c853</vt:lpwstr>
  </property>
  <property fmtid="{D5CDD505-2E9C-101B-9397-08002B2CF9AE}" pid="8" name="MSIP_Label_05fb66cb-1293-447c-8145-70f34275861f_ContentBits">
    <vt:lpwstr>0</vt:lpwstr>
  </property>
  <property fmtid="{D5CDD505-2E9C-101B-9397-08002B2CF9AE}" pid="9" name="MSIP_Label_e5fbf486-f09d-4a86-8810-b4add863c98a_Enabled">
    <vt:lpwstr>true</vt:lpwstr>
  </property>
  <property fmtid="{D5CDD505-2E9C-101B-9397-08002B2CF9AE}" pid="10" name="MSIP_Label_e5fbf486-f09d-4a86-8810-b4add863c98a_SetDate">
    <vt:lpwstr>2022-03-22T14:38:11Z</vt:lpwstr>
  </property>
  <property fmtid="{D5CDD505-2E9C-101B-9397-08002B2CF9AE}" pid="11" name="MSIP_Label_e5fbf486-f09d-4a86-8810-b4add863c98a_Method">
    <vt:lpwstr>Privileged</vt:lpwstr>
  </property>
  <property fmtid="{D5CDD505-2E9C-101B-9397-08002B2CF9AE}" pid="12" name="MSIP_Label_e5fbf486-f09d-4a86-8810-b4add863c98a_Name">
    <vt:lpwstr>Public</vt:lpwstr>
  </property>
  <property fmtid="{D5CDD505-2E9C-101B-9397-08002B2CF9AE}" pid="13" name="MSIP_Label_e5fbf486-f09d-4a86-8810-b4add863c98a_SiteId">
    <vt:lpwstr>38856954-ed55-49f7-8bdd-738ffbbfd390</vt:lpwstr>
  </property>
  <property fmtid="{D5CDD505-2E9C-101B-9397-08002B2CF9AE}" pid="14" name="MSIP_Label_e5fbf486-f09d-4a86-8810-b4add863c98a_ActionId">
    <vt:lpwstr>d7196e1a-cb09-43ac-9787-3d6f8b46e93d</vt:lpwstr>
  </property>
  <property fmtid="{D5CDD505-2E9C-101B-9397-08002B2CF9AE}" pid="15" name="MSIP_Label_e5fbf486-f09d-4a86-8810-b4add863c98a_ContentBits">
    <vt:lpwstr>0</vt:lpwstr>
  </property>
</Properties>
</file>